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Georgia" panose="02040502050405020303" pitchFamily="18" charset="0"/>
      <p:regular r:id="rId33"/>
      <p:bold r:id="rId34"/>
      <p:italic r:id="rId35"/>
      <p:boldItalic r:id="rId36"/>
    </p:embeddedFont>
    <p:embeddedFont>
      <p:font typeface="Alegreya" panose="020B0604020202020204" charset="0"/>
      <p:regular r:id="rId37"/>
      <p:bold r:id="rId38"/>
      <p:italic r:id="rId39"/>
      <p:boldItalic r:id="rId40"/>
    </p:embeddedFont>
    <p:embeddedFont>
      <p:font typeface="Homemade Appl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Smith" initials="PS" lastIdx="2" clrIdx="0">
    <p:extLst>
      <p:ext uri="{19B8F6BF-5375-455C-9EA6-DF929625EA0E}">
        <p15:presenceInfo xmlns:p15="http://schemas.microsoft.com/office/powerpoint/2012/main" userId="cb06c6650b1d5aa6" providerId="Windows Live"/>
      </p:ext>
    </p:extLst>
  </p:cmAuthor>
  <p:cmAuthor id="2" name="Naomi Rosenkranz" initials="NR" lastIdx="8" clrIdx="1">
    <p:extLst>
      <p:ext uri="{19B8F6BF-5375-455C-9EA6-DF929625EA0E}">
        <p15:presenceInfo xmlns:p15="http://schemas.microsoft.com/office/powerpoint/2012/main" userId="3a15c006a0280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19781e43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19781e43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19781e43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19781e43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19781e434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19781e43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19781e43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19781e434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19781e434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19781e43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19781e43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19781e43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19781e43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19781e43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19781e434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19781e434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19781e43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19781e43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19781e43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19781e43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19781e4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19781e4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19781e43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19781e43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19781e434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19781e434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19781e434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19781e434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19781e434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19781e434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19781e434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19781e434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19781e434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e19781e434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19781e434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19781e434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19781e434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e19781e434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19781e434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e19781e434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19781e43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19781e434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19781e4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19781e4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19781e4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e19781e4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19781e43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19781e43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19781e43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19781e43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19781e43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19781e43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19781e43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19781e43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9781e43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19781e43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qlmghM1CCY"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s://naturelab.risd.edu/discover/natural-dyes-and-pigme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edition640.makingandknowing.org/#/folio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lostincolours.com/foraging-for-pigments-from-local-rocks/" TargetMode="External"/><Relationship Id="rId13" Type="http://schemas.openxmlformats.org/officeDocument/2006/relationships/hyperlink" Target="https://www.youtube.com/watch?v=M06DKQsYKFc" TargetMode="External"/><Relationship Id="rId18" Type="http://schemas.openxmlformats.org/officeDocument/2006/relationships/hyperlink" Target="https://wildpigmentproject.org/reciprocal-foraging" TargetMode="External"/><Relationship Id="rId3" Type="http://schemas.openxmlformats.org/officeDocument/2006/relationships/hyperlink" Target="https://www.youtube.com/watch?v=467J41gx2Tk" TargetMode="External"/><Relationship Id="rId21" Type="http://schemas.openxmlformats.org/officeDocument/2006/relationships/hyperlink" Target="https://www.youtube.com/watch?v=BqlmghM1CCY" TargetMode="External"/><Relationship Id="rId7" Type="http://schemas.openxmlformats.org/officeDocument/2006/relationships/hyperlink" Target="https://www.youtube.com/watch?v=F8aVfqDKx1U" TargetMode="External"/><Relationship Id="rId12" Type="http://schemas.openxmlformats.org/officeDocument/2006/relationships/hyperlink" Target="https://www.youtube.com/watch?v=25Fg-HodpzA" TargetMode="External"/><Relationship Id="rId17" Type="http://schemas.openxmlformats.org/officeDocument/2006/relationships/hyperlink" Target="https://www.youtube.com/watch?v=e_eRBEcgLuw" TargetMode="External"/><Relationship Id="rId25" Type="http://schemas.openxmlformats.org/officeDocument/2006/relationships/hyperlink" Target="https://www.youtube.com/watch?v=3V4LcU3mlE8" TargetMode="External"/><Relationship Id="rId2" Type="http://schemas.openxmlformats.org/officeDocument/2006/relationships/notesSlide" Target="../notesSlides/notesSlide29.xml"/><Relationship Id="rId16" Type="http://schemas.openxmlformats.org/officeDocument/2006/relationships/hyperlink" Target="https://doi.org/naturelab.risd.edu/discover/natural-dyes-and-pigments/" TargetMode="External"/><Relationship Id="rId20" Type="http://schemas.openxmlformats.org/officeDocument/2006/relationships/hyperlink" Target="https://www.youtube.com/watch?v=_YVO2Dr8gD8" TargetMode="External"/><Relationship Id="rId1" Type="http://schemas.openxmlformats.org/officeDocument/2006/relationships/slideLayout" Target="../slideLayouts/slideLayout11.xml"/><Relationship Id="rId6" Type="http://schemas.openxmlformats.org/officeDocument/2006/relationships/hyperlink" Target="https://druidgarden.wordpress.com/2019/05/12/make-your-own-paints-from-local-rocks-watercolors-oils-and-egg-tempera-from-the-land/" TargetMode="External"/><Relationship Id="rId11" Type="http://schemas.openxmlformats.org/officeDocument/2006/relationships/hyperlink" Target="https://www.youtube.com/watch?v=RrXd40xk7Sg" TargetMode="External"/><Relationship Id="rId24" Type="http://schemas.openxmlformats.org/officeDocument/2006/relationships/hyperlink" Target="https://www.youtube.com/watch?v=yYi2JEcp07w" TargetMode="External"/><Relationship Id="rId5" Type="http://schemas.openxmlformats.org/officeDocument/2006/relationships/hyperlink" Target="https://www.youtube.com/watch?v=bBrCTwM6_V8" TargetMode="External"/><Relationship Id="rId15" Type="http://schemas.openxmlformats.org/officeDocument/2006/relationships/hyperlink" Target="https://www.youtube.com/watch?v=9MTGbl8vg94" TargetMode="External"/><Relationship Id="rId23" Type="http://schemas.openxmlformats.org/officeDocument/2006/relationships/hyperlink" Target="https://www.youtube.com/watch?v=A1UVRJGiZJ8" TargetMode="External"/><Relationship Id="rId10" Type="http://schemas.openxmlformats.org/officeDocument/2006/relationships/hyperlink" Target="https://www.youtube.com/watch?v=F0t6mQsffZA" TargetMode="External"/><Relationship Id="rId19" Type="http://schemas.openxmlformats.org/officeDocument/2006/relationships/hyperlink" Target="https://www.youtube.com/watch?v=jkgJpibkSVU" TargetMode="External"/><Relationship Id="rId4" Type="http://schemas.openxmlformats.org/officeDocument/2006/relationships/hyperlink" Target="https://www.youtube.com/watch?v=bF-HccgND8Y" TargetMode="External"/><Relationship Id="rId9" Type="http://schemas.openxmlformats.org/officeDocument/2006/relationships/hyperlink" Target="https://www.youtube.com/watch?v=-TTEjbK-YhQ" TargetMode="External"/><Relationship Id="rId14" Type="http://schemas.openxmlformats.org/officeDocument/2006/relationships/hyperlink" Target="https://www.youtube.com/watch?v=YGPWRS5VTE4" TargetMode="External"/><Relationship Id="rId22" Type="http://schemas.openxmlformats.org/officeDocument/2006/relationships/hyperlink" Target="https://www.youtube.com/watch?v=LKGsQxv72A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dirty="0">
                <a:latin typeface="Homemade Apple"/>
                <a:ea typeface="Homemade Apple"/>
                <a:cs typeface="Homemade Apple"/>
                <a:sym typeface="Homemade Apple"/>
              </a:rPr>
              <a:t>Foraging for Pigments</a:t>
            </a:r>
            <a:endParaRPr dirty="0">
              <a:latin typeface="Homemade Apple"/>
              <a:ea typeface="Homemade Apple"/>
              <a:cs typeface="Homemade Apple"/>
              <a:sym typeface="Homemade Apple"/>
            </a:endParaRPr>
          </a:p>
        </p:txBody>
      </p:sp>
      <p:sp>
        <p:nvSpPr>
          <p:cNvPr id="55" name="Google Shape;55;p13"/>
          <p:cNvSpPr txBox="1">
            <a:spLocks noGrp="1"/>
          </p:cNvSpPr>
          <p:nvPr>
            <p:ph type="subTitle" idx="1"/>
          </p:nvPr>
        </p:nvSpPr>
        <p:spPr>
          <a:xfrm>
            <a:off x="311700" y="30105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solidFill>
                  <a:schemeClr val="dk1"/>
                </a:solidFill>
                <a:latin typeface="Alegreya"/>
                <a:ea typeface="Alegreya"/>
                <a:cs typeface="Alegreya"/>
                <a:sym typeface="Alegreya"/>
              </a:rPr>
              <a:t>A Making and Knowing Project</a:t>
            </a:r>
            <a:endParaRPr>
              <a:solidFill>
                <a:schemeClr val="dk1"/>
              </a:solidFill>
              <a:latin typeface="Alegreya"/>
              <a:ea typeface="Alegreya"/>
              <a:cs typeface="Alegreya"/>
              <a:sym typeface="Alegreya"/>
            </a:endParaRPr>
          </a:p>
        </p:txBody>
      </p:sp>
      <p:sp>
        <p:nvSpPr>
          <p:cNvPr id="56" name="Google Shape;56;p13"/>
          <p:cNvSpPr txBox="1"/>
          <p:nvPr/>
        </p:nvSpPr>
        <p:spPr>
          <a:xfrm>
            <a:off x="3147980" y="3495363"/>
            <a:ext cx="2848039"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Georgia"/>
                <a:ea typeface="Georgia"/>
                <a:cs typeface="Georgia"/>
                <a:sym typeface="Georgia"/>
              </a:rPr>
              <a:t>b</a:t>
            </a:r>
            <a:r>
              <a:rPr lang="en-GB" dirty="0" smtClean="0">
                <a:latin typeface="Georgia"/>
                <a:ea typeface="Georgia"/>
                <a:cs typeface="Georgia"/>
                <a:sym typeface="Georgia"/>
              </a:rPr>
              <a:t>y Vivian </a:t>
            </a:r>
            <a:r>
              <a:rPr lang="en-GB" dirty="0">
                <a:latin typeface="Georgia"/>
                <a:ea typeface="Georgia"/>
                <a:cs typeface="Georgia"/>
                <a:sym typeface="Georgia"/>
              </a:rPr>
              <a:t>Mellon </a:t>
            </a:r>
            <a:r>
              <a:rPr lang="en-GB" dirty="0" smtClean="0">
                <a:latin typeface="Georgia"/>
                <a:ea typeface="Georgia"/>
                <a:cs typeface="Georgia"/>
                <a:sym typeface="Georgia"/>
              </a:rPr>
              <a:t>Snyder</a:t>
            </a:r>
          </a:p>
          <a:p>
            <a:pPr marL="0" lvl="0" indent="0" algn="ctr" rtl="0">
              <a:spcBef>
                <a:spcPts val="0"/>
              </a:spcBef>
              <a:spcAft>
                <a:spcPts val="0"/>
              </a:spcAft>
              <a:buNone/>
            </a:pPr>
            <a:r>
              <a:rPr lang="en-GB" dirty="0" smtClean="0">
                <a:latin typeface="Georgia"/>
                <a:ea typeface="Georgia"/>
                <a:cs typeface="Georgia"/>
                <a:sym typeface="Georgia"/>
              </a:rPr>
              <a:t>Summer 2021, HIST GU4962</a:t>
            </a:r>
            <a:endParaRPr dirty="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980000"/>
                </a:solidFill>
                <a:latin typeface="Homemade Apple"/>
                <a:ea typeface="Homemade Apple"/>
                <a:cs typeface="Homemade Apple"/>
                <a:sym typeface="Homemade Apple"/>
              </a:rPr>
              <a:t>Cherry Pigment </a:t>
            </a:r>
            <a:endParaRPr>
              <a:solidFill>
                <a:srgbClr val="980000"/>
              </a:solidFill>
              <a:latin typeface="Homemade Apple"/>
              <a:ea typeface="Homemade Apple"/>
              <a:cs typeface="Homemade Apple"/>
              <a:sym typeface="Homemade Apple"/>
            </a:endParaRPr>
          </a:p>
        </p:txBody>
      </p:sp>
      <p:sp>
        <p:nvSpPr>
          <p:cNvPr id="126" name="Google Shape;126;p21"/>
          <p:cNvSpPr txBox="1">
            <a:spLocks noGrp="1"/>
          </p:cNvSpPr>
          <p:nvPr>
            <p:ph type="body" idx="1"/>
          </p:nvPr>
        </p:nvSpPr>
        <p:spPr>
          <a:xfrm>
            <a:off x="311700" y="1152475"/>
            <a:ext cx="8520600" cy="9801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GB" sz="1200">
                <a:solidFill>
                  <a:schemeClr val="dk1"/>
                </a:solidFill>
                <a:latin typeface="Georgia"/>
                <a:ea typeface="Georgia"/>
                <a:cs typeface="Georgia"/>
                <a:sym typeface="Georgia"/>
              </a:rPr>
              <a:t>Cherry pigment extraction taught me more about safety protocols than anything else. I ended up with an exploded mason jar, a huge mess, and a shattered heart. I held off on trying the process again since I used all of my cherries, and wanted to move on to other sources of pigment. </a:t>
            </a:r>
            <a:endParaRPr sz="1200">
              <a:solidFill>
                <a:schemeClr val="dk1"/>
              </a:solidFill>
              <a:latin typeface="Georgia"/>
              <a:ea typeface="Georgia"/>
              <a:cs typeface="Georgia"/>
              <a:sym typeface="Georgia"/>
            </a:endParaRPr>
          </a:p>
          <a:p>
            <a:pPr marL="0" lvl="0" indent="0" algn="l" rtl="0">
              <a:spcBef>
                <a:spcPts val="1200"/>
              </a:spcBef>
              <a:spcAft>
                <a:spcPts val="1200"/>
              </a:spcAft>
              <a:buNone/>
            </a:pPr>
            <a:r>
              <a:rPr lang="en-GB" sz="1200">
                <a:solidFill>
                  <a:schemeClr val="dk1"/>
                </a:solidFill>
                <a:latin typeface="Georgia"/>
                <a:ea typeface="Georgia"/>
                <a:cs typeface="Georgia"/>
                <a:sym typeface="Georgia"/>
              </a:rPr>
              <a:t>This said, never put even “shatter proof” canning jars directly into boiling water! They need to adjust to temperature changes gradually.</a:t>
            </a:r>
            <a:endParaRPr sz="1200">
              <a:solidFill>
                <a:schemeClr val="dk1"/>
              </a:solidFill>
              <a:latin typeface="Georgia"/>
              <a:ea typeface="Georgia"/>
              <a:cs typeface="Georgia"/>
              <a:sym typeface="Georgia"/>
            </a:endParaRPr>
          </a:p>
        </p:txBody>
      </p:sp>
      <p:sp>
        <p:nvSpPr>
          <p:cNvPr id="127" name="Google Shape;127;p21"/>
          <p:cNvSpPr txBox="1"/>
          <p:nvPr/>
        </p:nvSpPr>
        <p:spPr>
          <a:xfrm>
            <a:off x="191650" y="4488125"/>
            <a:ext cx="1828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1. Selecting shriveled cherries that I don’t want to eat, perfect for “recycling!”</a:t>
            </a:r>
            <a:endParaRPr sz="900" b="1">
              <a:latin typeface="Georgia"/>
              <a:ea typeface="Georgia"/>
              <a:cs typeface="Georgia"/>
              <a:sym typeface="Georgia"/>
            </a:endParaRPr>
          </a:p>
        </p:txBody>
      </p:sp>
      <p:sp>
        <p:nvSpPr>
          <p:cNvPr id="128" name="Google Shape;128;p21"/>
          <p:cNvSpPr txBox="1"/>
          <p:nvPr/>
        </p:nvSpPr>
        <p:spPr>
          <a:xfrm>
            <a:off x="2446913" y="4626725"/>
            <a:ext cx="1828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2. Removing pits</a:t>
            </a:r>
            <a:endParaRPr sz="900" b="1">
              <a:latin typeface="Georgia"/>
              <a:ea typeface="Georgia"/>
              <a:cs typeface="Georgia"/>
              <a:sym typeface="Georgia"/>
            </a:endParaRPr>
          </a:p>
        </p:txBody>
      </p:sp>
      <p:sp>
        <p:nvSpPr>
          <p:cNvPr id="129" name="Google Shape;129;p21"/>
          <p:cNvSpPr txBox="1"/>
          <p:nvPr/>
        </p:nvSpPr>
        <p:spPr>
          <a:xfrm>
            <a:off x="4619538" y="4626725"/>
            <a:ext cx="201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3. Boiling to extract color</a:t>
            </a:r>
            <a:endParaRPr sz="900" b="1">
              <a:latin typeface="Georgia"/>
              <a:ea typeface="Georgia"/>
              <a:cs typeface="Georgia"/>
              <a:sym typeface="Georgia"/>
            </a:endParaRPr>
          </a:p>
        </p:txBody>
      </p:sp>
      <p:sp>
        <p:nvSpPr>
          <p:cNvPr id="130" name="Google Shape;130;p21"/>
          <p:cNvSpPr txBox="1"/>
          <p:nvPr/>
        </p:nvSpPr>
        <p:spPr>
          <a:xfrm>
            <a:off x="6948025" y="4488125"/>
            <a:ext cx="2018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4. Broken jar from rapid heat changes: I needed a moment to emotionally recover</a:t>
            </a:r>
            <a:endParaRPr sz="900" b="1">
              <a:latin typeface="Georgia"/>
              <a:ea typeface="Georgia"/>
              <a:cs typeface="Georgia"/>
              <a:sym typeface="Georgia"/>
            </a:endParaRPr>
          </a:p>
        </p:txBody>
      </p:sp>
      <p:pic>
        <p:nvPicPr>
          <p:cNvPr id="131" name="Google Shape;131;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1650" y="2210125"/>
            <a:ext cx="1699926" cy="2266576"/>
          </a:xfrm>
          <a:prstGeom prst="rect">
            <a:avLst/>
          </a:prstGeom>
          <a:noFill/>
          <a:ln>
            <a:noFill/>
          </a:ln>
        </p:spPr>
      </p:pic>
      <p:pic>
        <p:nvPicPr>
          <p:cNvPr id="132" name="Google Shape;132;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344438" y="2207632"/>
            <a:ext cx="1699926" cy="2266543"/>
          </a:xfrm>
          <a:prstGeom prst="rect">
            <a:avLst/>
          </a:prstGeom>
          <a:noFill/>
          <a:ln>
            <a:noFill/>
          </a:ln>
        </p:spPr>
      </p:pic>
      <p:pic>
        <p:nvPicPr>
          <p:cNvPr id="133" name="Google Shape;133;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72000" y="2207600"/>
            <a:ext cx="1699926" cy="2266599"/>
          </a:xfrm>
          <a:prstGeom prst="rect">
            <a:avLst/>
          </a:prstGeom>
          <a:noFill/>
          <a:ln>
            <a:noFill/>
          </a:ln>
        </p:spPr>
      </p:pic>
      <p:pic>
        <p:nvPicPr>
          <p:cNvPr id="134" name="Google Shape;134;p2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948025" y="2200650"/>
            <a:ext cx="1710387" cy="2280500"/>
          </a:xfrm>
          <a:prstGeom prst="rect">
            <a:avLst/>
          </a:prstGeom>
          <a:noFill/>
          <a:ln>
            <a:noFill/>
          </a:ln>
        </p:spPr>
      </p:pic>
      <p:pic>
        <p:nvPicPr>
          <p:cNvPr id="135" name="Google Shape;135;p2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015525" y="102150"/>
            <a:ext cx="915575" cy="91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558850" y="310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FF0000"/>
                </a:solidFill>
                <a:latin typeface="Homemade Apple"/>
                <a:ea typeface="Homemade Apple"/>
                <a:cs typeface="Homemade Apple"/>
                <a:sym typeface="Homemade Apple"/>
              </a:rPr>
              <a:t>Beet Pigment </a:t>
            </a:r>
            <a:endParaRPr>
              <a:solidFill>
                <a:srgbClr val="FF0000"/>
              </a:solidFill>
              <a:latin typeface="Homemade Apple"/>
              <a:ea typeface="Homemade Apple"/>
              <a:cs typeface="Homemade Apple"/>
              <a:sym typeface="Homemade Apple"/>
            </a:endParaRPr>
          </a:p>
        </p:txBody>
      </p:sp>
      <p:sp>
        <p:nvSpPr>
          <p:cNvPr id="141" name="Google Shape;141;p22"/>
          <p:cNvSpPr txBox="1">
            <a:spLocks noGrp="1"/>
          </p:cNvSpPr>
          <p:nvPr>
            <p:ph type="body" idx="1"/>
          </p:nvPr>
        </p:nvSpPr>
        <p:spPr>
          <a:xfrm>
            <a:off x="191675" y="1017725"/>
            <a:ext cx="3494100" cy="1566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GB" sz="1200" dirty="0">
                <a:solidFill>
                  <a:schemeClr val="dk1"/>
                </a:solidFill>
                <a:latin typeface="Georgia"/>
                <a:ea typeface="Georgia"/>
                <a:cs typeface="Georgia"/>
                <a:sym typeface="Georgia"/>
              </a:rPr>
              <a:t>As an alternative to cherries, I gave beets a try. Beets also have a beautiful, vivid red </a:t>
            </a:r>
            <a:r>
              <a:rPr lang="en-GB" sz="1200" dirty="0" err="1">
                <a:solidFill>
                  <a:schemeClr val="dk1"/>
                </a:solidFill>
                <a:latin typeface="Georgia"/>
                <a:ea typeface="Georgia"/>
                <a:cs typeface="Georgia"/>
                <a:sym typeface="Georgia"/>
              </a:rPr>
              <a:t>color</a:t>
            </a:r>
            <a:r>
              <a:rPr lang="en-GB" sz="1200" dirty="0">
                <a:solidFill>
                  <a:schemeClr val="dk1"/>
                </a:solidFill>
                <a:latin typeface="Georgia"/>
                <a:ea typeface="Georgia"/>
                <a:cs typeface="Georgia"/>
                <a:sym typeface="Georgia"/>
              </a:rPr>
              <a:t>; as an added bonus, they stain clothes and even skin very easily! Because of this, I thought they would be a good candidate for making pigment. I carried out a process very similar to that I used for carrots: I shaved the beets, boiled them, strained out and filtered the pulp, </a:t>
            </a:r>
            <a:r>
              <a:rPr lang="en-GB" sz="1200" dirty="0" smtClean="0">
                <a:solidFill>
                  <a:schemeClr val="dk1"/>
                </a:solidFill>
                <a:latin typeface="Georgia"/>
                <a:ea typeface="Georgia"/>
                <a:cs typeface="Georgia"/>
                <a:sym typeface="Georgia"/>
              </a:rPr>
              <a:t>alum</a:t>
            </a:r>
            <a:r>
              <a:rPr lang="en-GB" sz="1200" dirty="0">
                <a:solidFill>
                  <a:schemeClr val="dk1"/>
                </a:solidFill>
                <a:latin typeface="Georgia"/>
                <a:ea typeface="Georgia"/>
                <a:cs typeface="Georgia"/>
                <a:sym typeface="Georgia"/>
              </a:rPr>
              <a:t>, and then precipitated the </a:t>
            </a:r>
            <a:r>
              <a:rPr lang="en-GB" sz="1200" dirty="0" err="1">
                <a:solidFill>
                  <a:schemeClr val="dk1"/>
                </a:solidFill>
                <a:latin typeface="Georgia"/>
                <a:ea typeface="Georgia"/>
                <a:cs typeface="Georgia"/>
                <a:sym typeface="Georgia"/>
              </a:rPr>
              <a:t>colored</a:t>
            </a:r>
            <a:r>
              <a:rPr lang="en-GB" sz="1200" dirty="0">
                <a:solidFill>
                  <a:schemeClr val="dk1"/>
                </a:solidFill>
                <a:latin typeface="Georgia"/>
                <a:ea typeface="Georgia"/>
                <a:cs typeface="Georgia"/>
                <a:sym typeface="Georgia"/>
              </a:rPr>
              <a:t> water with potash. Unfortunately, the </a:t>
            </a:r>
            <a:r>
              <a:rPr lang="en-GB" sz="1200" dirty="0" err="1">
                <a:solidFill>
                  <a:schemeClr val="dk1"/>
                </a:solidFill>
                <a:latin typeface="Georgia"/>
                <a:ea typeface="Georgia"/>
                <a:cs typeface="Georgia"/>
                <a:sym typeface="Georgia"/>
              </a:rPr>
              <a:t>color</a:t>
            </a:r>
            <a:r>
              <a:rPr lang="en-GB" sz="1200" dirty="0">
                <a:solidFill>
                  <a:schemeClr val="dk1"/>
                </a:solidFill>
                <a:latin typeface="Georgia"/>
                <a:ea typeface="Georgia"/>
                <a:cs typeface="Georgia"/>
                <a:sym typeface="Georgia"/>
              </a:rPr>
              <a:t> of the beet water changed to a muddy, greenish brown after the potash was added. And, like the carrot precipitate, what was left in the filter was a </a:t>
            </a:r>
            <a:r>
              <a:rPr lang="en-GB" sz="1200" dirty="0" err="1">
                <a:solidFill>
                  <a:schemeClr val="dk1"/>
                </a:solidFill>
                <a:latin typeface="Georgia"/>
                <a:ea typeface="Georgia"/>
                <a:cs typeface="Georgia"/>
                <a:sym typeface="Georgia"/>
              </a:rPr>
              <a:t>goopy</a:t>
            </a:r>
            <a:r>
              <a:rPr lang="en-GB" sz="1200" dirty="0">
                <a:solidFill>
                  <a:schemeClr val="dk1"/>
                </a:solidFill>
                <a:latin typeface="Georgia"/>
                <a:ea typeface="Georgia"/>
                <a:cs typeface="Georgia"/>
                <a:sym typeface="Georgia"/>
              </a:rPr>
              <a:t> mess that didn’t dry into a fine powder. </a:t>
            </a:r>
            <a:endParaRPr sz="1200" dirty="0">
              <a:solidFill>
                <a:schemeClr val="dk1"/>
              </a:solidFill>
              <a:latin typeface="Georgia"/>
              <a:ea typeface="Georgia"/>
              <a:cs typeface="Georgia"/>
              <a:sym typeface="Georgia"/>
            </a:endParaRPr>
          </a:p>
        </p:txBody>
      </p:sp>
      <p:pic>
        <p:nvPicPr>
          <p:cNvPr id="142" name="Google Shape;142;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075" y="2611980"/>
            <a:ext cx="1710375" cy="2280495"/>
          </a:xfrm>
          <a:prstGeom prst="rect">
            <a:avLst/>
          </a:prstGeom>
          <a:noFill/>
          <a:ln>
            <a:noFill/>
          </a:ln>
        </p:spPr>
      </p:pic>
      <p:sp>
        <p:nvSpPr>
          <p:cNvPr id="143" name="Google Shape;143;p22"/>
          <p:cNvSpPr txBox="1">
            <a:spLocks noGrp="1"/>
          </p:cNvSpPr>
          <p:nvPr>
            <p:ph type="title"/>
          </p:nvPr>
        </p:nvSpPr>
        <p:spPr>
          <a:xfrm>
            <a:off x="4027750" y="159625"/>
            <a:ext cx="5051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solidFill>
                  <a:srgbClr val="EA9999"/>
                </a:solidFill>
                <a:latin typeface="Homemade Apple"/>
                <a:ea typeface="Homemade Apple"/>
                <a:cs typeface="Homemade Apple"/>
                <a:sym typeface="Homemade Apple"/>
              </a:rPr>
              <a:t>Wild Strawberry </a:t>
            </a:r>
            <a:endParaRPr>
              <a:solidFill>
                <a:srgbClr val="EA9999"/>
              </a:solidFill>
              <a:latin typeface="Homemade Apple"/>
              <a:ea typeface="Homemade Apple"/>
              <a:cs typeface="Homemade Apple"/>
              <a:sym typeface="Homemade Apple"/>
            </a:endParaRPr>
          </a:p>
          <a:p>
            <a:pPr marL="0" lvl="0" indent="0" algn="ctr" rtl="0">
              <a:spcBef>
                <a:spcPts val="0"/>
              </a:spcBef>
              <a:spcAft>
                <a:spcPts val="0"/>
              </a:spcAft>
              <a:buNone/>
            </a:pPr>
            <a:r>
              <a:rPr lang="en-GB">
                <a:solidFill>
                  <a:srgbClr val="EA9999"/>
                </a:solidFill>
                <a:latin typeface="Homemade Apple"/>
                <a:ea typeface="Homemade Apple"/>
                <a:cs typeface="Homemade Apple"/>
                <a:sym typeface="Homemade Apple"/>
              </a:rPr>
              <a:t>Pigment</a:t>
            </a:r>
            <a:endParaRPr>
              <a:solidFill>
                <a:srgbClr val="EA9999"/>
              </a:solidFill>
              <a:latin typeface="Homemade Apple"/>
              <a:ea typeface="Homemade Apple"/>
              <a:cs typeface="Homemade Apple"/>
              <a:sym typeface="Homemade Apple"/>
            </a:endParaRPr>
          </a:p>
        </p:txBody>
      </p:sp>
      <p:pic>
        <p:nvPicPr>
          <p:cNvPr id="144" name="Google Shape;144;p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36150" y="1180362"/>
            <a:ext cx="2087076" cy="2782776"/>
          </a:xfrm>
          <a:prstGeom prst="rect">
            <a:avLst/>
          </a:prstGeom>
          <a:noFill/>
          <a:ln>
            <a:noFill/>
          </a:ln>
        </p:spPr>
      </p:pic>
      <p:sp>
        <p:nvSpPr>
          <p:cNvPr id="145" name="Google Shape;145;p22"/>
          <p:cNvSpPr txBox="1">
            <a:spLocks noGrp="1"/>
          </p:cNvSpPr>
          <p:nvPr>
            <p:ph type="body" idx="1"/>
          </p:nvPr>
        </p:nvSpPr>
        <p:spPr>
          <a:xfrm>
            <a:off x="4455500" y="4038600"/>
            <a:ext cx="4367700" cy="1104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GB" sz="1200" dirty="0">
                <a:solidFill>
                  <a:schemeClr val="dk1"/>
                </a:solidFill>
                <a:latin typeface="Georgia"/>
                <a:ea typeface="Georgia"/>
                <a:cs typeface="Georgia"/>
                <a:sym typeface="Georgia"/>
              </a:rPr>
              <a:t>I picked some wild strawberries from Riverside </a:t>
            </a:r>
            <a:r>
              <a:rPr lang="en-GB" sz="1200" dirty="0" smtClean="0">
                <a:solidFill>
                  <a:schemeClr val="dk1"/>
                </a:solidFill>
                <a:latin typeface="Georgia"/>
                <a:ea typeface="Georgia"/>
                <a:cs typeface="Georgia"/>
                <a:sym typeface="Georgia"/>
              </a:rPr>
              <a:t>Park (NYC), </a:t>
            </a:r>
            <a:r>
              <a:rPr lang="en-GB" sz="1200" dirty="0">
                <a:solidFill>
                  <a:schemeClr val="dk1"/>
                </a:solidFill>
                <a:latin typeface="Georgia"/>
                <a:ea typeface="Georgia"/>
                <a:cs typeface="Georgia"/>
                <a:sym typeface="Georgia"/>
              </a:rPr>
              <a:t>which I thought could release some amount of </a:t>
            </a:r>
            <a:r>
              <a:rPr lang="en-GB" sz="1200" dirty="0" err="1">
                <a:solidFill>
                  <a:schemeClr val="dk1"/>
                </a:solidFill>
                <a:latin typeface="Georgia"/>
                <a:ea typeface="Georgia"/>
                <a:cs typeface="Georgia"/>
                <a:sym typeface="Georgia"/>
              </a:rPr>
              <a:t>color</a:t>
            </a:r>
            <a:r>
              <a:rPr lang="en-GB" sz="1200" dirty="0">
                <a:solidFill>
                  <a:schemeClr val="dk1"/>
                </a:solidFill>
                <a:latin typeface="Georgia"/>
                <a:ea typeface="Georgia"/>
                <a:cs typeface="Georgia"/>
                <a:sym typeface="Georgia"/>
              </a:rPr>
              <a:t>. Unfortunately, the bright red seeds on the outside of the strawberries were very tough and </a:t>
            </a:r>
            <a:r>
              <a:rPr lang="en-GB" sz="1200" dirty="0" err="1">
                <a:solidFill>
                  <a:schemeClr val="dk1"/>
                </a:solidFill>
                <a:latin typeface="Georgia"/>
                <a:ea typeface="Georgia"/>
                <a:cs typeface="Georgia"/>
                <a:sym typeface="Georgia"/>
              </a:rPr>
              <a:t>seedlike</a:t>
            </a:r>
            <a:r>
              <a:rPr lang="en-GB" sz="1200" dirty="0">
                <a:solidFill>
                  <a:schemeClr val="dk1"/>
                </a:solidFill>
                <a:latin typeface="Georgia"/>
                <a:ea typeface="Georgia"/>
                <a:cs typeface="Georgia"/>
                <a:sym typeface="Georgia"/>
              </a:rPr>
              <a:t>, and didn’t release </a:t>
            </a:r>
            <a:r>
              <a:rPr lang="en-GB" sz="1200" dirty="0" err="1">
                <a:solidFill>
                  <a:schemeClr val="dk1"/>
                </a:solidFill>
                <a:latin typeface="Georgia"/>
                <a:ea typeface="Georgia"/>
                <a:cs typeface="Georgia"/>
                <a:sym typeface="Georgia"/>
              </a:rPr>
              <a:t>color</a:t>
            </a:r>
            <a:r>
              <a:rPr lang="en-GB" sz="1200" dirty="0">
                <a:solidFill>
                  <a:schemeClr val="dk1"/>
                </a:solidFill>
                <a:latin typeface="Georgia"/>
                <a:ea typeface="Georgia"/>
                <a:cs typeface="Georgia"/>
                <a:sym typeface="Georgia"/>
              </a:rPr>
              <a:t> into the water no matter how long I boiled them. In the future, I might try separating these seeds and grinding them with a mortar and pestle. The yield is very small from each berry, though, and I didn’t want to disrupt the ecosystem of the park by picking enough to create even a small amount of paste. </a:t>
            </a:r>
            <a:endParaRPr sz="1200" dirty="0">
              <a:solidFill>
                <a:schemeClr val="dk1"/>
              </a:solidFill>
              <a:latin typeface="Georgia"/>
              <a:ea typeface="Georgia"/>
              <a:cs typeface="Georgia"/>
              <a:sym typeface="Georgia"/>
            </a:endParaRPr>
          </a:p>
        </p:txBody>
      </p:sp>
      <p:pic>
        <p:nvPicPr>
          <p:cNvPr id="146" name="Google Shape;146;p2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12100" y="1214116"/>
            <a:ext cx="2087076" cy="2782734"/>
          </a:xfrm>
          <a:prstGeom prst="rect">
            <a:avLst/>
          </a:prstGeom>
          <a:noFill/>
          <a:ln>
            <a:noFill/>
          </a:ln>
        </p:spPr>
      </p:pic>
      <p:pic>
        <p:nvPicPr>
          <p:cNvPr id="147" name="Google Shape;147;p2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12775" y="222050"/>
            <a:ext cx="750350" cy="750350"/>
          </a:xfrm>
          <a:prstGeom prst="rect">
            <a:avLst/>
          </a:prstGeom>
          <a:noFill/>
          <a:ln>
            <a:noFill/>
          </a:ln>
        </p:spPr>
      </p:pic>
      <p:pic>
        <p:nvPicPr>
          <p:cNvPr id="148" name="Google Shape;148;p2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240200" y="222050"/>
            <a:ext cx="750350" cy="750350"/>
          </a:xfrm>
          <a:prstGeom prst="rect">
            <a:avLst/>
          </a:prstGeom>
          <a:noFill/>
          <a:ln>
            <a:noFill/>
          </a:ln>
        </p:spPr>
      </p:pic>
      <p:pic>
        <p:nvPicPr>
          <p:cNvPr id="149" name="Google Shape;149;p2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036900" y="2629050"/>
            <a:ext cx="1691232" cy="2254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Sourcing Information… Again </a:t>
            </a:r>
            <a:endParaRPr/>
          </a:p>
        </p:txBody>
      </p:sp>
      <p:sp>
        <p:nvSpPr>
          <p:cNvPr id="155" name="Google Shape;155;p23"/>
          <p:cNvSpPr txBox="1">
            <a:spLocks noGrp="1"/>
          </p:cNvSpPr>
          <p:nvPr>
            <p:ph type="body" idx="1"/>
          </p:nvPr>
        </p:nvSpPr>
        <p:spPr>
          <a:xfrm>
            <a:off x="142225" y="1173650"/>
            <a:ext cx="5619600" cy="34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dirty="0">
                <a:solidFill>
                  <a:schemeClr val="dk1"/>
                </a:solidFill>
                <a:latin typeface="Georgia"/>
                <a:ea typeface="Georgia"/>
                <a:cs typeface="Georgia"/>
                <a:sym typeface="Georgia"/>
              </a:rPr>
              <a:t>After five pigment-making failures (</a:t>
            </a:r>
            <a:r>
              <a:rPr lang="en-GB" sz="1300" dirty="0">
                <a:solidFill>
                  <a:srgbClr val="FCE5CD"/>
                </a:solidFill>
                <a:latin typeface="Georgia"/>
                <a:ea typeface="Georgia"/>
                <a:cs typeface="Georgia"/>
                <a:sym typeface="Georgia"/>
              </a:rPr>
              <a:t>eggshells</a:t>
            </a:r>
            <a:r>
              <a:rPr lang="en-GB" sz="1300" dirty="0">
                <a:solidFill>
                  <a:schemeClr val="dk1"/>
                </a:solidFill>
                <a:latin typeface="Georgia"/>
                <a:ea typeface="Georgia"/>
                <a:cs typeface="Georgia"/>
                <a:sym typeface="Georgia"/>
              </a:rPr>
              <a:t>, </a:t>
            </a:r>
            <a:r>
              <a:rPr lang="en-GB" sz="1300" dirty="0">
                <a:solidFill>
                  <a:srgbClr val="FF9900"/>
                </a:solidFill>
                <a:latin typeface="Georgia"/>
                <a:ea typeface="Georgia"/>
                <a:cs typeface="Georgia"/>
                <a:sym typeface="Georgia"/>
              </a:rPr>
              <a:t>carrot</a:t>
            </a:r>
            <a:r>
              <a:rPr lang="en-GB" sz="1300" dirty="0">
                <a:solidFill>
                  <a:schemeClr val="dk1"/>
                </a:solidFill>
                <a:latin typeface="Georgia"/>
                <a:ea typeface="Georgia"/>
                <a:cs typeface="Georgia"/>
                <a:sym typeface="Georgia"/>
              </a:rPr>
              <a:t>, </a:t>
            </a:r>
            <a:r>
              <a:rPr lang="en-GB" sz="1300" dirty="0">
                <a:solidFill>
                  <a:srgbClr val="980000"/>
                </a:solidFill>
                <a:latin typeface="Georgia"/>
                <a:ea typeface="Georgia"/>
                <a:cs typeface="Georgia"/>
                <a:sym typeface="Georgia"/>
              </a:rPr>
              <a:t>cherries</a:t>
            </a:r>
            <a:r>
              <a:rPr lang="en-GB" sz="1300" dirty="0">
                <a:solidFill>
                  <a:schemeClr val="dk1"/>
                </a:solidFill>
                <a:latin typeface="Georgia"/>
                <a:ea typeface="Georgia"/>
                <a:cs typeface="Georgia"/>
                <a:sym typeface="Georgia"/>
              </a:rPr>
              <a:t> (to be fair, I didn’t manage to complete the process</a:t>
            </a:r>
            <a:r>
              <a:rPr lang="en-GB" sz="1300" dirty="0" smtClean="0">
                <a:solidFill>
                  <a:schemeClr val="dk1"/>
                </a:solidFill>
                <a:latin typeface="Georgia"/>
                <a:ea typeface="Georgia"/>
                <a:cs typeface="Georgia"/>
                <a:sym typeface="Georgia"/>
              </a:rPr>
              <a:t>), </a:t>
            </a:r>
            <a:r>
              <a:rPr lang="en-GB" sz="1300" dirty="0">
                <a:solidFill>
                  <a:srgbClr val="E06666"/>
                </a:solidFill>
                <a:latin typeface="Georgia"/>
                <a:ea typeface="Georgia"/>
                <a:cs typeface="Georgia"/>
                <a:sym typeface="Georgia"/>
              </a:rPr>
              <a:t>wild strawberries</a:t>
            </a:r>
            <a:r>
              <a:rPr lang="en-GB" sz="1300" dirty="0">
                <a:solidFill>
                  <a:schemeClr val="dk1"/>
                </a:solidFill>
                <a:latin typeface="Georgia"/>
                <a:ea typeface="Georgia"/>
                <a:cs typeface="Georgia"/>
                <a:sym typeface="Georgia"/>
              </a:rPr>
              <a:t>, and </a:t>
            </a:r>
            <a:r>
              <a:rPr lang="en-GB" sz="1300" dirty="0">
                <a:solidFill>
                  <a:srgbClr val="FF0000"/>
                </a:solidFill>
                <a:latin typeface="Georgia"/>
                <a:ea typeface="Georgia"/>
                <a:cs typeface="Georgia"/>
                <a:sym typeface="Georgia"/>
              </a:rPr>
              <a:t>beets</a:t>
            </a:r>
            <a:r>
              <a:rPr lang="en-GB" sz="1300" dirty="0">
                <a:solidFill>
                  <a:schemeClr val="dk1"/>
                </a:solidFill>
                <a:latin typeface="Georgia"/>
                <a:ea typeface="Georgia"/>
                <a:cs typeface="Georgia"/>
                <a:sym typeface="Georgia"/>
              </a:rPr>
              <a:t>), I felt that I needed more confidence that the materials could feasibly form pigment. Each of these processes is </a:t>
            </a:r>
            <a:r>
              <a:rPr lang="en-GB" sz="1300" dirty="0" smtClean="0">
                <a:solidFill>
                  <a:schemeClr val="dk1"/>
                </a:solidFill>
                <a:latin typeface="Georgia"/>
                <a:ea typeface="Georgia"/>
                <a:cs typeface="Georgia"/>
                <a:sym typeface="Georgia"/>
              </a:rPr>
              <a:t>a pretty </a:t>
            </a:r>
            <a:r>
              <a:rPr lang="en-GB" sz="1300" dirty="0">
                <a:solidFill>
                  <a:schemeClr val="dk1"/>
                </a:solidFill>
                <a:latin typeface="Georgia"/>
                <a:ea typeface="Georgia"/>
                <a:cs typeface="Georgia"/>
                <a:sym typeface="Georgia"/>
              </a:rPr>
              <a:t>hefty time investment: it took more than an hour to grind up eggshells into a fine powder, the total carrot process (shaving, boiling, and precipitating) took more than two, and the cherry process (pitting and boiling) took 30 minutes without anything to show for it. </a:t>
            </a:r>
            <a:endParaRPr sz="1300" dirty="0">
              <a:solidFill>
                <a:schemeClr val="dk1"/>
              </a:solidFill>
              <a:latin typeface="Georgia"/>
              <a:ea typeface="Georgia"/>
              <a:cs typeface="Georgia"/>
              <a:sym typeface="Georgia"/>
            </a:endParaRPr>
          </a:p>
          <a:p>
            <a:pPr marL="0" lvl="0" indent="0" algn="l" rtl="0">
              <a:spcBef>
                <a:spcPts val="1200"/>
              </a:spcBef>
              <a:spcAft>
                <a:spcPts val="0"/>
              </a:spcAft>
              <a:buNone/>
            </a:pPr>
            <a:endParaRPr sz="1300" dirty="0">
              <a:solidFill>
                <a:schemeClr val="dk1"/>
              </a:solidFill>
              <a:latin typeface="Georgia"/>
              <a:ea typeface="Georgia"/>
              <a:cs typeface="Georgia"/>
              <a:sym typeface="Georgia"/>
            </a:endParaRPr>
          </a:p>
          <a:p>
            <a:pPr marL="0" lvl="0" indent="0" algn="l" rtl="0">
              <a:spcBef>
                <a:spcPts val="1200"/>
              </a:spcBef>
              <a:spcAft>
                <a:spcPts val="0"/>
              </a:spcAft>
              <a:buNone/>
            </a:pPr>
            <a:r>
              <a:rPr lang="en-GB" sz="1300" dirty="0">
                <a:solidFill>
                  <a:schemeClr val="dk1"/>
                </a:solidFill>
                <a:latin typeface="Georgia"/>
                <a:ea typeface="Georgia"/>
                <a:cs typeface="Georgia"/>
                <a:sym typeface="Georgia"/>
              </a:rPr>
              <a:t>I ended up turning to </a:t>
            </a:r>
            <a:r>
              <a:rPr lang="en-GB" sz="1300" dirty="0" err="1">
                <a:solidFill>
                  <a:schemeClr val="dk1"/>
                </a:solidFill>
                <a:latin typeface="Georgia"/>
                <a:ea typeface="Georgia"/>
                <a:cs typeface="Georgia"/>
                <a:sym typeface="Georgia"/>
              </a:rPr>
              <a:t>Youtube</a:t>
            </a:r>
            <a:r>
              <a:rPr lang="en-GB" sz="1300" dirty="0">
                <a:solidFill>
                  <a:schemeClr val="dk1"/>
                </a:solidFill>
                <a:latin typeface="Georgia"/>
                <a:ea typeface="Georgia"/>
                <a:cs typeface="Georgia"/>
                <a:sym typeface="Georgia"/>
              </a:rPr>
              <a:t> to have a clearer idea of what could successfully yield pigment. </a:t>
            </a:r>
            <a:endParaRPr sz="1300" dirty="0">
              <a:solidFill>
                <a:schemeClr val="dk1"/>
              </a:solidFill>
              <a:latin typeface="Georgia"/>
              <a:ea typeface="Georgia"/>
              <a:cs typeface="Georgia"/>
              <a:sym typeface="Georgia"/>
            </a:endParaRPr>
          </a:p>
          <a:p>
            <a:pPr marL="0" lvl="0" indent="0" algn="l" rtl="0">
              <a:spcBef>
                <a:spcPts val="1200"/>
              </a:spcBef>
              <a:spcAft>
                <a:spcPts val="1200"/>
              </a:spcAft>
              <a:buNone/>
            </a:pPr>
            <a:endParaRPr sz="1200" dirty="0">
              <a:solidFill>
                <a:schemeClr val="dk1"/>
              </a:solidFill>
              <a:highlight>
                <a:srgbClr val="FFFFFF"/>
              </a:highlight>
              <a:latin typeface="Georgia"/>
              <a:ea typeface="Georgia"/>
              <a:cs typeface="Georgia"/>
              <a:sym typeface="Georgia"/>
            </a:endParaRPr>
          </a:p>
        </p:txBody>
      </p:sp>
      <p:pic>
        <p:nvPicPr>
          <p:cNvPr id="156" name="Google Shape;156;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66575" y="802925"/>
            <a:ext cx="2865731"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Learning from Others</a:t>
            </a:r>
            <a:endParaRPr>
              <a:latin typeface="Homemade Apple"/>
              <a:ea typeface="Homemade Apple"/>
              <a:cs typeface="Homemade Apple"/>
              <a:sym typeface="Homemade Apple"/>
            </a:endParaRPr>
          </a:p>
        </p:txBody>
      </p:sp>
      <p:sp>
        <p:nvSpPr>
          <p:cNvPr id="162" name="Google Shape;16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200" dirty="0">
                <a:solidFill>
                  <a:srgbClr val="000000"/>
                </a:solidFill>
                <a:latin typeface="Georgia"/>
                <a:ea typeface="Georgia"/>
                <a:cs typeface="Georgia"/>
                <a:sym typeface="Georgia"/>
              </a:rPr>
              <a:t>As I mentioned, </a:t>
            </a:r>
            <a:r>
              <a:rPr lang="en-GB" sz="1200" dirty="0" err="1">
                <a:solidFill>
                  <a:srgbClr val="000000"/>
                </a:solidFill>
                <a:latin typeface="Georgia"/>
                <a:ea typeface="Georgia"/>
                <a:cs typeface="Georgia"/>
                <a:sym typeface="Georgia"/>
              </a:rPr>
              <a:t>Youtube</a:t>
            </a:r>
            <a:r>
              <a:rPr lang="en-GB" sz="1200" dirty="0">
                <a:solidFill>
                  <a:srgbClr val="000000"/>
                </a:solidFill>
                <a:latin typeface="Georgia"/>
                <a:ea typeface="Georgia"/>
                <a:cs typeface="Georgia"/>
                <a:sym typeface="Georgia"/>
              </a:rPr>
              <a:t> was a huge help for me. People have dedicated a lot of time to sharing </a:t>
            </a:r>
            <a:r>
              <a:rPr lang="en-GB" sz="1200" dirty="0" smtClean="0">
                <a:solidFill>
                  <a:srgbClr val="000000"/>
                </a:solidFill>
                <a:latin typeface="Georgia"/>
                <a:ea typeface="Georgia"/>
                <a:cs typeface="Georgia"/>
                <a:sym typeface="Georgia"/>
              </a:rPr>
              <a:t>what </a:t>
            </a:r>
            <a:r>
              <a:rPr lang="en-GB" sz="1200" dirty="0">
                <a:solidFill>
                  <a:srgbClr val="000000"/>
                </a:solidFill>
                <a:latin typeface="Georgia"/>
                <a:ea typeface="Georgia"/>
                <a:cs typeface="Georgia"/>
                <a:sym typeface="Georgia"/>
              </a:rPr>
              <a:t>they’ve learned through similar processes as mine. These videos inspired me to give </a:t>
            </a:r>
            <a:r>
              <a:rPr lang="en-GB" sz="1200" dirty="0" smtClean="0">
                <a:solidFill>
                  <a:schemeClr val="tx1"/>
                </a:solidFill>
                <a:latin typeface="Georgia"/>
                <a:ea typeface="Georgia"/>
                <a:cs typeface="Georgia"/>
                <a:sym typeface="Georgia"/>
              </a:rPr>
              <a:t>inorganic</a:t>
            </a:r>
            <a:r>
              <a:rPr lang="en-GB" sz="1200" dirty="0" smtClean="0">
                <a:solidFill>
                  <a:srgbClr val="000000"/>
                </a:solidFill>
                <a:latin typeface="Georgia"/>
                <a:ea typeface="Georgia"/>
                <a:cs typeface="Georgia"/>
                <a:sym typeface="Georgia"/>
              </a:rPr>
              <a:t> </a:t>
            </a:r>
            <a:r>
              <a:rPr lang="en-GB" sz="1200" dirty="0">
                <a:solidFill>
                  <a:srgbClr val="000000"/>
                </a:solidFill>
                <a:latin typeface="Georgia"/>
                <a:ea typeface="Georgia"/>
                <a:cs typeface="Georgia"/>
                <a:sym typeface="Georgia"/>
              </a:rPr>
              <a:t>pigments a shot in the meantime, as I continued to research and refine my organic pigment extraction process. I compiled a list of all of my </a:t>
            </a:r>
            <a:r>
              <a:rPr lang="en-GB" sz="1200" dirty="0" smtClean="0">
                <a:solidFill>
                  <a:schemeClr val="tx1"/>
                </a:solidFill>
                <a:latin typeface="Georgia"/>
                <a:ea typeface="Georgia"/>
                <a:cs typeface="Georgia"/>
                <a:sym typeface="Georgia"/>
              </a:rPr>
              <a:t>reference</a:t>
            </a:r>
            <a:r>
              <a:rPr lang="en-GB" sz="1200" dirty="0" smtClean="0">
                <a:solidFill>
                  <a:srgbClr val="FF0000"/>
                </a:solidFill>
                <a:latin typeface="Georgia"/>
                <a:ea typeface="Georgia"/>
                <a:cs typeface="Georgia"/>
                <a:sym typeface="Georgia"/>
              </a:rPr>
              <a:t> </a:t>
            </a:r>
            <a:r>
              <a:rPr lang="en-GB" sz="1200" dirty="0" smtClean="0">
                <a:solidFill>
                  <a:srgbClr val="000000"/>
                </a:solidFill>
                <a:latin typeface="Georgia"/>
                <a:ea typeface="Georgia"/>
                <a:cs typeface="Georgia"/>
                <a:sym typeface="Georgia"/>
              </a:rPr>
              <a:t>sources</a:t>
            </a:r>
            <a:r>
              <a:rPr lang="en-GB" sz="1200" dirty="0">
                <a:solidFill>
                  <a:srgbClr val="000000"/>
                </a:solidFill>
                <a:latin typeface="Georgia"/>
                <a:ea typeface="Georgia"/>
                <a:cs typeface="Georgia"/>
                <a:sym typeface="Georgia"/>
              </a:rPr>
              <a:t>, which you can find at the end of this presentation. I really suggest watching these, especially if you learn better by watching than by reading, like me. </a:t>
            </a:r>
            <a:endParaRPr sz="1200" dirty="0">
              <a:solidFill>
                <a:srgbClr val="000000"/>
              </a:solidFill>
              <a:latin typeface="Georgia"/>
              <a:ea typeface="Georgia"/>
              <a:cs typeface="Georgia"/>
              <a:sym typeface="Georgia"/>
            </a:endParaRPr>
          </a:p>
        </p:txBody>
      </p:sp>
      <p:pic>
        <p:nvPicPr>
          <p:cNvPr id="163" name="Google Shape;163;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18825" y="42400"/>
            <a:ext cx="1016775" cy="1016775"/>
          </a:xfrm>
          <a:prstGeom prst="rect">
            <a:avLst/>
          </a:prstGeom>
          <a:noFill/>
          <a:ln>
            <a:noFill/>
          </a:ln>
        </p:spPr>
      </p:pic>
      <p:pic>
        <p:nvPicPr>
          <p:cNvPr id="164" name="Google Shape;164;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22650" y="2851800"/>
            <a:ext cx="2717353" cy="1877551"/>
          </a:xfrm>
          <a:prstGeom prst="rect">
            <a:avLst/>
          </a:prstGeom>
          <a:noFill/>
          <a:ln>
            <a:noFill/>
          </a:ln>
        </p:spPr>
      </p:pic>
      <p:pic>
        <p:nvPicPr>
          <p:cNvPr id="165" name="Google Shape;165;p2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176125" y="2851800"/>
            <a:ext cx="2656100" cy="1877550"/>
          </a:xfrm>
          <a:prstGeom prst="rect">
            <a:avLst/>
          </a:prstGeom>
          <a:noFill/>
          <a:ln>
            <a:noFill/>
          </a:ln>
        </p:spPr>
      </p:pic>
      <p:pic>
        <p:nvPicPr>
          <p:cNvPr id="166" name="Google Shape;166;p2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168375" y="2851800"/>
            <a:ext cx="2717129" cy="1877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Organic vs. Inorganic Pigments </a:t>
            </a:r>
            <a:endParaRPr/>
          </a:p>
        </p:txBody>
      </p:sp>
      <p:sp>
        <p:nvSpPr>
          <p:cNvPr id="172" name="Google Shape;172;p25"/>
          <p:cNvSpPr txBox="1">
            <a:spLocks noGrp="1"/>
          </p:cNvSpPr>
          <p:nvPr>
            <p:ph type="body" idx="1"/>
          </p:nvPr>
        </p:nvSpPr>
        <p:spPr>
          <a:xfrm>
            <a:off x="142225" y="1173650"/>
            <a:ext cx="8627400" cy="34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dirty="0">
                <a:solidFill>
                  <a:schemeClr val="dk1"/>
                </a:solidFill>
                <a:latin typeface="Georgia"/>
                <a:ea typeface="Georgia"/>
                <a:cs typeface="Georgia"/>
                <a:sym typeface="Georgia"/>
              </a:rPr>
              <a:t>One thing to note is that, up until this point, I had only been working with </a:t>
            </a:r>
            <a:r>
              <a:rPr lang="en-GB" sz="1300" dirty="0">
                <a:solidFill>
                  <a:srgbClr val="93C47D"/>
                </a:solidFill>
                <a:latin typeface="Georgia"/>
                <a:ea typeface="Georgia"/>
                <a:cs typeface="Georgia"/>
                <a:sym typeface="Georgia"/>
              </a:rPr>
              <a:t>organic pigments</a:t>
            </a:r>
            <a:r>
              <a:rPr lang="en-GB" sz="1300" dirty="0">
                <a:solidFill>
                  <a:schemeClr val="dk1"/>
                </a:solidFill>
                <a:latin typeface="Georgia"/>
                <a:ea typeface="Georgia"/>
                <a:cs typeface="Georgia"/>
                <a:sym typeface="Georgia"/>
              </a:rPr>
              <a:t> (i.e., </a:t>
            </a:r>
            <a:r>
              <a:rPr lang="en-GB" sz="1300" dirty="0" err="1">
                <a:solidFill>
                  <a:schemeClr val="dk1"/>
                </a:solidFill>
                <a:latin typeface="Georgia"/>
                <a:ea typeface="Georgia"/>
                <a:cs typeface="Georgia"/>
                <a:sym typeface="Georgia"/>
              </a:rPr>
              <a:t>colors</a:t>
            </a:r>
            <a:r>
              <a:rPr lang="en-GB" sz="1300" dirty="0">
                <a:solidFill>
                  <a:schemeClr val="dk1"/>
                </a:solidFill>
                <a:latin typeface="Georgia"/>
                <a:ea typeface="Georgia"/>
                <a:cs typeface="Georgia"/>
                <a:sym typeface="Georgia"/>
              </a:rPr>
              <a:t> extracted from plants-</a:t>
            </a:r>
            <a:r>
              <a:rPr lang="en-GB" sz="1300" dirty="0" smtClean="0">
                <a:solidFill>
                  <a:schemeClr val="dk1"/>
                </a:solidFill>
                <a:latin typeface="Georgia"/>
                <a:ea typeface="Georgia"/>
                <a:cs typeface="Georgia"/>
                <a:sym typeface="Georgia"/>
              </a:rPr>
              <a:t>-and</a:t>
            </a:r>
            <a:r>
              <a:rPr lang="en-GB" sz="1300" dirty="0">
                <a:solidFill>
                  <a:schemeClr val="dk1"/>
                </a:solidFill>
                <a:latin typeface="Georgia"/>
                <a:ea typeface="Georgia"/>
                <a:cs typeface="Georgia"/>
                <a:sym typeface="Georgia"/>
              </a:rPr>
              <a:t>, in cochineal’s case, insects). There was another avenue to explore: inorganic pigments. I found a lot of inspiration for this on </a:t>
            </a:r>
            <a:r>
              <a:rPr lang="en-GB" sz="1300" dirty="0" err="1">
                <a:solidFill>
                  <a:schemeClr val="dk1"/>
                </a:solidFill>
                <a:latin typeface="Georgia"/>
                <a:ea typeface="Georgia"/>
                <a:cs typeface="Georgia"/>
                <a:sym typeface="Georgia"/>
              </a:rPr>
              <a:t>Youtube</a:t>
            </a:r>
            <a:r>
              <a:rPr lang="en-GB" sz="1300" dirty="0">
                <a:solidFill>
                  <a:schemeClr val="dk1"/>
                </a:solidFill>
                <a:latin typeface="Georgia"/>
                <a:ea typeface="Georgia"/>
                <a:cs typeface="Georgia"/>
                <a:sym typeface="Georgia"/>
              </a:rPr>
              <a:t>, and while I wasn’t sure what minerals I’d have access to in NYC, I thought it would definitely be worth a shot. I walked through Riverside over the course of several days, and looked for any </a:t>
            </a:r>
            <a:r>
              <a:rPr lang="en-GB" sz="1300" dirty="0" err="1">
                <a:solidFill>
                  <a:schemeClr val="dk1"/>
                </a:solidFill>
                <a:latin typeface="Georgia"/>
                <a:ea typeface="Georgia"/>
                <a:cs typeface="Georgia"/>
                <a:sym typeface="Georgia"/>
              </a:rPr>
              <a:t>colored</a:t>
            </a:r>
            <a:r>
              <a:rPr lang="en-GB" sz="1300" dirty="0">
                <a:solidFill>
                  <a:schemeClr val="dk1"/>
                </a:solidFill>
                <a:latin typeface="Georgia"/>
                <a:ea typeface="Georgia"/>
                <a:cs typeface="Georgia"/>
                <a:sym typeface="Georgia"/>
              </a:rPr>
              <a:t> rocks I could find. Here are some pictures I took on my hunt:</a:t>
            </a:r>
            <a:endParaRPr sz="1300" dirty="0">
              <a:solidFill>
                <a:schemeClr val="dk1"/>
              </a:solidFill>
              <a:latin typeface="Georgia"/>
              <a:ea typeface="Georgia"/>
              <a:cs typeface="Georgia"/>
              <a:sym typeface="Georgia"/>
            </a:endParaRPr>
          </a:p>
          <a:p>
            <a:pPr marL="0" lvl="0" indent="0" algn="l" rtl="0">
              <a:spcBef>
                <a:spcPts val="1200"/>
              </a:spcBef>
              <a:spcAft>
                <a:spcPts val="1200"/>
              </a:spcAft>
              <a:buNone/>
            </a:pPr>
            <a:endParaRPr sz="1200" dirty="0">
              <a:solidFill>
                <a:schemeClr val="dk1"/>
              </a:solidFill>
              <a:highlight>
                <a:srgbClr val="FFFFFF"/>
              </a:highlight>
              <a:latin typeface="Georgia"/>
              <a:ea typeface="Georgia"/>
              <a:cs typeface="Georgia"/>
              <a:sym typeface="Georgia"/>
            </a:endParaRPr>
          </a:p>
        </p:txBody>
      </p:sp>
      <p:pic>
        <p:nvPicPr>
          <p:cNvPr id="173" name="Google Shape;17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7150" y="2503700"/>
            <a:ext cx="3138024" cy="2353525"/>
          </a:xfrm>
          <a:prstGeom prst="rect">
            <a:avLst/>
          </a:prstGeom>
          <a:noFill/>
          <a:ln>
            <a:noFill/>
          </a:ln>
        </p:spPr>
      </p:pic>
      <p:pic>
        <p:nvPicPr>
          <p:cNvPr id="174" name="Google Shape;174;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80163" y="2503711"/>
            <a:ext cx="3138024" cy="2353513"/>
          </a:xfrm>
          <a:prstGeom prst="rect">
            <a:avLst/>
          </a:prstGeom>
          <a:noFill/>
          <a:ln>
            <a:noFill/>
          </a:ln>
        </p:spPr>
      </p:pic>
      <p:pic>
        <p:nvPicPr>
          <p:cNvPr id="175" name="Google Shape;175;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923175" y="2473025"/>
            <a:ext cx="1811151" cy="2414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Working with Inorganic Pigments</a:t>
            </a:r>
            <a:endParaRPr/>
          </a:p>
        </p:txBody>
      </p:sp>
      <p:sp>
        <p:nvSpPr>
          <p:cNvPr id="181" name="Google Shape;181;p26"/>
          <p:cNvSpPr txBox="1">
            <a:spLocks noGrp="1"/>
          </p:cNvSpPr>
          <p:nvPr>
            <p:ph type="body" idx="1"/>
          </p:nvPr>
        </p:nvSpPr>
        <p:spPr>
          <a:xfrm>
            <a:off x="142225" y="1173650"/>
            <a:ext cx="8627400" cy="3924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sz="1300" dirty="0">
                <a:solidFill>
                  <a:schemeClr val="dk1"/>
                </a:solidFill>
                <a:latin typeface="Georgia"/>
                <a:ea typeface="Georgia"/>
                <a:cs typeface="Georgia"/>
                <a:sym typeface="Georgia"/>
              </a:rPr>
              <a:t>I ended up having a lot of success making inorganic pigments. The nice thing about the process is how consistent it is. It’s pretty easy to predict which minerals </a:t>
            </a:r>
            <a:r>
              <a:rPr lang="en-GB" sz="1300" dirty="0" smtClean="0">
                <a:solidFill>
                  <a:schemeClr val="dk1"/>
                </a:solidFill>
                <a:latin typeface="Georgia"/>
                <a:ea typeface="Georgia"/>
                <a:cs typeface="Georgia"/>
                <a:sym typeface="Georgia"/>
              </a:rPr>
              <a:t>make </a:t>
            </a:r>
            <a:r>
              <a:rPr lang="en-GB" sz="1300" dirty="0">
                <a:solidFill>
                  <a:schemeClr val="dk1"/>
                </a:solidFill>
                <a:latin typeface="Georgia"/>
                <a:ea typeface="Georgia"/>
                <a:cs typeface="Georgia"/>
                <a:sym typeface="Georgia"/>
              </a:rPr>
              <a:t>the best pigment (they’re soft (I’d check by trying to scratch </a:t>
            </a:r>
            <a:r>
              <a:rPr lang="en-GB" sz="1300" dirty="0" err="1">
                <a:solidFill>
                  <a:schemeClr val="dk1"/>
                </a:solidFill>
                <a:latin typeface="Georgia"/>
                <a:ea typeface="Georgia"/>
                <a:cs typeface="Georgia"/>
                <a:sym typeface="Georgia"/>
              </a:rPr>
              <a:t>color</a:t>
            </a:r>
            <a:r>
              <a:rPr lang="en-GB" sz="1300" dirty="0">
                <a:solidFill>
                  <a:schemeClr val="dk1"/>
                </a:solidFill>
                <a:latin typeface="Georgia"/>
                <a:ea typeface="Georgia"/>
                <a:cs typeface="Georgia"/>
                <a:sym typeface="Georgia"/>
              </a:rPr>
              <a:t> onto harder rocks) and brightly </a:t>
            </a:r>
            <a:r>
              <a:rPr lang="en-GB" sz="1300" dirty="0" err="1">
                <a:solidFill>
                  <a:schemeClr val="dk1"/>
                </a:solidFill>
                <a:latin typeface="Georgia"/>
                <a:ea typeface="Georgia"/>
                <a:cs typeface="Georgia"/>
                <a:sym typeface="Georgia"/>
              </a:rPr>
              <a:t>colored</a:t>
            </a:r>
            <a:r>
              <a:rPr lang="en-GB" sz="1300" dirty="0">
                <a:solidFill>
                  <a:schemeClr val="dk1"/>
                </a:solidFill>
                <a:latin typeface="Georgia"/>
                <a:ea typeface="Georgia"/>
                <a:cs typeface="Georgia"/>
                <a:sym typeface="Georgia"/>
              </a:rPr>
              <a:t>). Most anything with </a:t>
            </a:r>
            <a:r>
              <a:rPr lang="en-GB" sz="1300" dirty="0" err="1">
                <a:solidFill>
                  <a:schemeClr val="dk1"/>
                </a:solidFill>
                <a:latin typeface="Georgia"/>
                <a:ea typeface="Georgia"/>
                <a:cs typeface="Georgia"/>
                <a:sym typeface="Georgia"/>
              </a:rPr>
              <a:t>color</a:t>
            </a:r>
            <a:r>
              <a:rPr lang="en-GB" sz="1300" dirty="0">
                <a:solidFill>
                  <a:schemeClr val="dk1"/>
                </a:solidFill>
                <a:latin typeface="Georgia"/>
                <a:ea typeface="Georgia"/>
                <a:cs typeface="Georgia"/>
                <a:sym typeface="Georgia"/>
              </a:rPr>
              <a:t> works, though, if you’re willing to take the time to grind it down! </a:t>
            </a:r>
            <a:endParaRPr sz="1300" dirty="0">
              <a:solidFill>
                <a:schemeClr val="dk1"/>
              </a:solidFill>
              <a:latin typeface="Georgia"/>
              <a:ea typeface="Georgia"/>
              <a:cs typeface="Georgia"/>
              <a:sym typeface="Georgia"/>
            </a:endParaRPr>
          </a:p>
          <a:p>
            <a:pPr marL="0" lvl="0" indent="0" algn="l" rtl="0">
              <a:spcBef>
                <a:spcPts val="1200"/>
              </a:spcBef>
              <a:spcAft>
                <a:spcPts val="0"/>
              </a:spcAft>
              <a:buNone/>
            </a:pPr>
            <a:endParaRPr sz="1300" dirty="0">
              <a:solidFill>
                <a:schemeClr val="dk1"/>
              </a:solidFill>
              <a:latin typeface="Georgia"/>
              <a:ea typeface="Georgia"/>
              <a:cs typeface="Georgia"/>
              <a:sym typeface="Georgia"/>
            </a:endParaRPr>
          </a:p>
          <a:p>
            <a:pPr marL="0" lvl="0" indent="0" algn="l" rtl="0">
              <a:spcBef>
                <a:spcPts val="1200"/>
              </a:spcBef>
              <a:spcAft>
                <a:spcPts val="0"/>
              </a:spcAft>
              <a:buNone/>
            </a:pPr>
            <a:r>
              <a:rPr lang="en-GB" sz="1300" dirty="0">
                <a:solidFill>
                  <a:schemeClr val="dk1"/>
                </a:solidFill>
                <a:latin typeface="Georgia"/>
                <a:ea typeface="Georgia"/>
                <a:cs typeface="Georgia"/>
                <a:sym typeface="Georgia"/>
              </a:rPr>
              <a:t>Here’s the process, from beginning to end:</a:t>
            </a:r>
            <a:endParaRPr sz="1300" dirty="0">
              <a:solidFill>
                <a:schemeClr val="dk1"/>
              </a:solidFill>
              <a:latin typeface="Georgia"/>
              <a:ea typeface="Georgia"/>
              <a:cs typeface="Georgia"/>
              <a:sym typeface="Georgia"/>
            </a:endParaRPr>
          </a:p>
          <a:p>
            <a:pPr marL="457200" lvl="0" indent="-304958" algn="l" rtl="0">
              <a:spcBef>
                <a:spcPts val="1200"/>
              </a:spcBef>
              <a:spcAft>
                <a:spcPts val="0"/>
              </a:spcAft>
              <a:buClr>
                <a:schemeClr val="dk1"/>
              </a:buClr>
              <a:buSzPct val="100000"/>
              <a:buFont typeface="Georgia"/>
              <a:buAutoNum type="arabicPeriod"/>
            </a:pPr>
            <a:r>
              <a:rPr lang="en-GB" sz="1300" dirty="0">
                <a:solidFill>
                  <a:schemeClr val="dk1"/>
                </a:solidFill>
                <a:latin typeface="Georgia"/>
                <a:ea typeface="Georgia"/>
                <a:cs typeface="Georgia"/>
                <a:sym typeface="Georgia"/>
              </a:rPr>
              <a:t>Pick out your materials (I ended up having success not only with soft minerals, but with glassy rocks and even bricks) </a:t>
            </a:r>
            <a:endParaRPr sz="1300" dirty="0">
              <a:solidFill>
                <a:schemeClr val="dk1"/>
              </a:solidFill>
              <a:latin typeface="Georgia"/>
              <a:ea typeface="Georgia"/>
              <a:cs typeface="Georgia"/>
              <a:sym typeface="Georgia"/>
            </a:endParaRPr>
          </a:p>
          <a:p>
            <a:pPr marL="457200" lvl="0" indent="-304958" algn="l" rtl="0">
              <a:spcBef>
                <a:spcPts val="0"/>
              </a:spcBef>
              <a:spcAft>
                <a:spcPts val="0"/>
              </a:spcAft>
              <a:buClr>
                <a:schemeClr val="dk1"/>
              </a:buClr>
              <a:buSzPct val="100000"/>
              <a:buFont typeface="Georgia"/>
              <a:buAutoNum type="arabicPeriod"/>
            </a:pPr>
            <a:r>
              <a:rPr lang="en-GB" sz="1300" dirty="0">
                <a:solidFill>
                  <a:schemeClr val="dk1"/>
                </a:solidFill>
                <a:latin typeface="Georgia"/>
                <a:ea typeface="Georgia"/>
                <a:cs typeface="Georgia"/>
                <a:sym typeface="Georgia"/>
              </a:rPr>
              <a:t>If the pieces are bigger than a quarter, break them down outside with a hammer. You’ll want goggles for this and later steps, to prevent shards from getting in your eyes. </a:t>
            </a:r>
            <a:endParaRPr sz="1300" dirty="0">
              <a:solidFill>
                <a:schemeClr val="dk1"/>
              </a:solidFill>
              <a:latin typeface="Georgia"/>
              <a:ea typeface="Georgia"/>
              <a:cs typeface="Georgia"/>
              <a:sym typeface="Georgia"/>
            </a:endParaRPr>
          </a:p>
          <a:p>
            <a:pPr marL="457200" lvl="0" indent="-304958" algn="l" rtl="0">
              <a:spcBef>
                <a:spcPts val="0"/>
              </a:spcBef>
              <a:spcAft>
                <a:spcPts val="0"/>
              </a:spcAft>
              <a:buClr>
                <a:schemeClr val="dk1"/>
              </a:buClr>
              <a:buSzPct val="100000"/>
              <a:buFont typeface="Georgia"/>
              <a:buAutoNum type="arabicPeriod"/>
            </a:pPr>
            <a:r>
              <a:rPr lang="en-GB" sz="1300" dirty="0">
                <a:solidFill>
                  <a:schemeClr val="dk1"/>
                </a:solidFill>
                <a:latin typeface="Georgia"/>
                <a:ea typeface="Georgia"/>
                <a:cs typeface="Georgia"/>
                <a:sym typeface="Georgia"/>
              </a:rPr>
              <a:t>Use a heavy stone mortar and pestle (mine is a large granite one) to grind down the material as fine as you can. It should feel like powder when you’re done. You can watch Netflix while you do this, because it will take a while. </a:t>
            </a:r>
            <a:endParaRPr sz="1300" dirty="0">
              <a:solidFill>
                <a:schemeClr val="dk1"/>
              </a:solidFill>
              <a:latin typeface="Georgia"/>
              <a:ea typeface="Georgia"/>
              <a:cs typeface="Georgia"/>
              <a:sym typeface="Georgia"/>
            </a:endParaRPr>
          </a:p>
          <a:p>
            <a:pPr marL="457200" lvl="0" indent="-304958" algn="l" rtl="0">
              <a:spcBef>
                <a:spcPts val="0"/>
              </a:spcBef>
              <a:spcAft>
                <a:spcPts val="0"/>
              </a:spcAft>
              <a:buClr>
                <a:schemeClr val="dk1"/>
              </a:buClr>
              <a:buSzPct val="100000"/>
              <a:buFont typeface="Georgia"/>
              <a:buAutoNum type="arabicPeriod"/>
            </a:pPr>
            <a:r>
              <a:rPr lang="en-GB" sz="1300" dirty="0">
                <a:solidFill>
                  <a:schemeClr val="dk1"/>
                </a:solidFill>
                <a:latin typeface="Georgia"/>
                <a:ea typeface="Georgia"/>
                <a:cs typeface="Georgia"/>
                <a:sym typeface="Georgia"/>
              </a:rPr>
              <a:t>Pour the powdered material into a glass or jar, and fill it up half way with water. Swirl the water to help the finer </a:t>
            </a:r>
            <a:r>
              <a:rPr lang="en-GB" sz="1300" dirty="0" err="1" smtClean="0">
                <a:solidFill>
                  <a:schemeClr val="dk1"/>
                </a:solidFill>
                <a:latin typeface="Georgia"/>
                <a:ea typeface="Georgia"/>
                <a:cs typeface="Georgia"/>
                <a:sym typeface="Georgia"/>
              </a:rPr>
              <a:t>colo</a:t>
            </a:r>
            <a:r>
              <a:rPr lang="en-GB" sz="1300" dirty="0" err="1" smtClean="0">
                <a:solidFill>
                  <a:schemeClr val="tx1"/>
                </a:solidFill>
                <a:latin typeface="Georgia"/>
                <a:ea typeface="Georgia"/>
                <a:cs typeface="Georgia"/>
                <a:sym typeface="Georgia"/>
              </a:rPr>
              <a:t>red</a:t>
            </a:r>
            <a:r>
              <a:rPr lang="en-GB" sz="1300" dirty="0" smtClean="0">
                <a:solidFill>
                  <a:schemeClr val="dk1"/>
                </a:solidFill>
                <a:latin typeface="Georgia"/>
                <a:ea typeface="Georgia"/>
                <a:cs typeface="Georgia"/>
                <a:sym typeface="Georgia"/>
              </a:rPr>
              <a:t> </a:t>
            </a:r>
            <a:r>
              <a:rPr lang="en-GB" sz="1300" dirty="0">
                <a:solidFill>
                  <a:schemeClr val="dk1"/>
                </a:solidFill>
                <a:latin typeface="Georgia"/>
                <a:ea typeface="Georgia"/>
                <a:cs typeface="Georgia"/>
                <a:sym typeface="Georgia"/>
              </a:rPr>
              <a:t>particles rise and the sand/silt/larger chunks to fall to the bottom. </a:t>
            </a:r>
            <a:endParaRPr sz="1300" dirty="0">
              <a:solidFill>
                <a:schemeClr val="dk1"/>
              </a:solidFill>
              <a:latin typeface="Georgia"/>
              <a:ea typeface="Georgia"/>
              <a:cs typeface="Georgia"/>
              <a:sym typeface="Georgia"/>
            </a:endParaRPr>
          </a:p>
          <a:p>
            <a:pPr marL="457200" lvl="0" indent="-304958" algn="l" rtl="0">
              <a:spcBef>
                <a:spcPts val="0"/>
              </a:spcBef>
              <a:spcAft>
                <a:spcPts val="0"/>
              </a:spcAft>
              <a:buClr>
                <a:schemeClr val="dk1"/>
              </a:buClr>
              <a:buSzPct val="100000"/>
              <a:buFont typeface="Georgia"/>
              <a:buAutoNum type="arabicPeriod"/>
            </a:pPr>
            <a:r>
              <a:rPr lang="en-GB" sz="1300" dirty="0">
                <a:solidFill>
                  <a:schemeClr val="dk1"/>
                </a:solidFill>
                <a:latin typeface="Georgia"/>
                <a:ea typeface="Georgia"/>
                <a:cs typeface="Georgia"/>
                <a:sym typeface="Georgia"/>
              </a:rPr>
              <a:t>Pour the </a:t>
            </a:r>
            <a:r>
              <a:rPr lang="en-GB" sz="1300" dirty="0" err="1">
                <a:solidFill>
                  <a:schemeClr val="dk1"/>
                </a:solidFill>
                <a:latin typeface="Georgia"/>
                <a:ea typeface="Georgia"/>
                <a:cs typeface="Georgia"/>
                <a:sym typeface="Georgia"/>
              </a:rPr>
              <a:t>colored</a:t>
            </a:r>
            <a:r>
              <a:rPr lang="en-GB" sz="1300" dirty="0">
                <a:solidFill>
                  <a:schemeClr val="dk1"/>
                </a:solidFill>
                <a:latin typeface="Georgia"/>
                <a:ea typeface="Georgia"/>
                <a:cs typeface="Georgia"/>
                <a:sym typeface="Georgia"/>
              </a:rPr>
              <a:t> water into a high-surface-area vessel (like a pan or wide bowl) and wait for the water to evaporate. Make sure that no silt falls into this container. </a:t>
            </a:r>
            <a:endParaRPr sz="1300" dirty="0">
              <a:solidFill>
                <a:schemeClr val="dk1"/>
              </a:solidFill>
              <a:latin typeface="Georgia"/>
              <a:ea typeface="Georgia"/>
              <a:cs typeface="Georgia"/>
              <a:sym typeface="Georgia"/>
            </a:endParaRPr>
          </a:p>
          <a:p>
            <a:pPr marL="457200" lvl="0" indent="-304958" algn="l" rtl="0">
              <a:spcBef>
                <a:spcPts val="0"/>
              </a:spcBef>
              <a:spcAft>
                <a:spcPts val="0"/>
              </a:spcAft>
              <a:buClr>
                <a:schemeClr val="dk1"/>
              </a:buClr>
              <a:buSzPct val="100000"/>
              <a:buFont typeface="Georgia"/>
              <a:buAutoNum type="arabicPeriod"/>
            </a:pPr>
            <a:r>
              <a:rPr lang="en-GB" sz="1300" dirty="0">
                <a:solidFill>
                  <a:schemeClr val="dk1"/>
                </a:solidFill>
                <a:latin typeface="Georgia"/>
                <a:ea typeface="Georgia"/>
                <a:cs typeface="Georgia"/>
                <a:sym typeface="Georgia"/>
              </a:rPr>
              <a:t>When the water evaporates, you’ll be left with a dust-fine pigment! You can mull this into oil to create paint. I set mine aside in small containers for later </a:t>
            </a:r>
            <a:r>
              <a:rPr lang="en-GB" sz="1300" dirty="0" smtClean="0">
                <a:solidFill>
                  <a:schemeClr val="dk1"/>
                </a:solidFill>
                <a:latin typeface="Georgia"/>
                <a:ea typeface="Georgia"/>
                <a:cs typeface="Georgia"/>
                <a:sym typeface="Georgia"/>
              </a:rPr>
              <a:t>use.</a:t>
            </a:r>
            <a:endParaRPr sz="1300" dirty="0">
              <a:solidFill>
                <a:schemeClr val="dk1"/>
              </a:solidFill>
              <a:latin typeface="Georgia"/>
              <a:ea typeface="Georgia"/>
              <a:cs typeface="Georgia"/>
              <a:sym typeface="Georgia"/>
            </a:endParaRPr>
          </a:p>
          <a:p>
            <a:pPr marL="0" lvl="0" indent="0" algn="l" rtl="0">
              <a:spcBef>
                <a:spcPts val="1200"/>
              </a:spcBef>
              <a:spcAft>
                <a:spcPts val="1200"/>
              </a:spcAft>
              <a:buNone/>
            </a:pPr>
            <a:endParaRPr sz="1200" dirty="0">
              <a:solidFill>
                <a:schemeClr val="dk1"/>
              </a:solidFill>
              <a:highlight>
                <a:srgbClr val="FFFFFF"/>
              </a:highlight>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1225" y="152404"/>
            <a:ext cx="1782301" cy="2376402"/>
          </a:xfrm>
          <a:prstGeom prst="rect">
            <a:avLst/>
          </a:prstGeom>
          <a:noFill/>
          <a:ln>
            <a:noFill/>
          </a:ln>
        </p:spPr>
      </p:pic>
      <p:pic>
        <p:nvPicPr>
          <p:cNvPr id="187" name="Google Shape;187;p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376663" y="152400"/>
            <a:ext cx="1782301" cy="2376381"/>
          </a:xfrm>
          <a:prstGeom prst="rect">
            <a:avLst/>
          </a:prstGeom>
          <a:noFill/>
          <a:ln>
            <a:noFill/>
          </a:ln>
        </p:spPr>
      </p:pic>
      <p:pic>
        <p:nvPicPr>
          <p:cNvPr id="188" name="Google Shape;18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50276" y="152413"/>
            <a:ext cx="1782301" cy="2376402"/>
          </a:xfrm>
          <a:prstGeom prst="rect">
            <a:avLst/>
          </a:prstGeom>
          <a:noFill/>
          <a:ln>
            <a:noFill/>
          </a:ln>
        </p:spPr>
      </p:pic>
      <p:pic>
        <p:nvPicPr>
          <p:cNvPr id="189" name="Google Shape;189;p2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923876" y="152400"/>
            <a:ext cx="1782301" cy="2376397"/>
          </a:xfrm>
          <a:prstGeom prst="rect">
            <a:avLst/>
          </a:prstGeom>
          <a:noFill/>
          <a:ln>
            <a:noFill/>
          </a:ln>
        </p:spPr>
      </p:pic>
      <p:sp>
        <p:nvSpPr>
          <p:cNvPr id="190" name="Google Shape;190;p27"/>
          <p:cNvSpPr txBox="1"/>
          <p:nvPr/>
        </p:nvSpPr>
        <p:spPr>
          <a:xfrm>
            <a:off x="107975" y="2649650"/>
            <a:ext cx="18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1. Start with quarter sized chunks</a:t>
            </a:r>
            <a:endParaRPr sz="900" b="1">
              <a:latin typeface="Georgia"/>
              <a:ea typeface="Georgia"/>
              <a:cs typeface="Georgia"/>
              <a:sym typeface="Georgia"/>
            </a:endParaRPr>
          </a:p>
        </p:txBody>
      </p:sp>
      <p:sp>
        <p:nvSpPr>
          <p:cNvPr id="191" name="Google Shape;191;p27"/>
          <p:cNvSpPr txBox="1"/>
          <p:nvPr/>
        </p:nvSpPr>
        <p:spPr>
          <a:xfrm>
            <a:off x="2416975" y="2649650"/>
            <a:ext cx="1828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dirty="0">
                <a:latin typeface="Georgia"/>
                <a:ea typeface="Georgia"/>
                <a:cs typeface="Georgia"/>
                <a:sym typeface="Georgia"/>
              </a:rPr>
              <a:t>2. Grind these down as much as you can. I first use a crushing motion with the pestle to create fragments like </a:t>
            </a:r>
            <a:r>
              <a:rPr lang="en-GB" sz="900" b="1" dirty="0" smtClean="0">
                <a:latin typeface="Georgia"/>
                <a:ea typeface="Georgia"/>
                <a:cs typeface="Georgia"/>
                <a:sym typeface="Georgia"/>
              </a:rPr>
              <a:t>these </a:t>
            </a:r>
            <a:r>
              <a:rPr lang="en-GB" sz="900" b="1" dirty="0">
                <a:latin typeface="Georgia"/>
                <a:ea typeface="Georgia"/>
                <a:cs typeface="Georgia"/>
                <a:sym typeface="Georgia"/>
              </a:rPr>
              <a:t>pictures. Then, I used a circular grinding motion to create a </a:t>
            </a:r>
            <a:r>
              <a:rPr lang="en-GB" sz="900" b="1" dirty="0" smtClean="0">
                <a:latin typeface="Georgia"/>
                <a:ea typeface="Georgia"/>
                <a:cs typeface="Georgia"/>
                <a:sym typeface="Georgia"/>
              </a:rPr>
              <a:t>fine powder</a:t>
            </a:r>
            <a:r>
              <a:rPr lang="en-GB" sz="900" b="1" dirty="0">
                <a:latin typeface="Georgia"/>
                <a:ea typeface="Georgia"/>
                <a:cs typeface="Georgia"/>
                <a:sym typeface="Georgia"/>
              </a:rPr>
              <a:t>. </a:t>
            </a:r>
            <a:endParaRPr sz="900" b="1" dirty="0">
              <a:latin typeface="Georgia"/>
              <a:ea typeface="Georgia"/>
              <a:cs typeface="Georgia"/>
              <a:sym typeface="Georgia"/>
            </a:endParaRPr>
          </a:p>
        </p:txBody>
      </p:sp>
      <p:sp>
        <p:nvSpPr>
          <p:cNvPr id="192" name="Google Shape;192;p27"/>
          <p:cNvSpPr txBox="1"/>
          <p:nvPr/>
        </p:nvSpPr>
        <p:spPr>
          <a:xfrm>
            <a:off x="4725975" y="2649650"/>
            <a:ext cx="1828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3. Next, pour the fine powder into a jar with a little water. You can really eyeball the amount of water, here. You want to see a clear separation between silt on the bottom and colored water on top. </a:t>
            </a:r>
            <a:endParaRPr sz="900" b="1">
              <a:latin typeface="Georgia"/>
              <a:ea typeface="Georgia"/>
              <a:cs typeface="Georgia"/>
              <a:sym typeface="Georgia"/>
            </a:endParaRPr>
          </a:p>
        </p:txBody>
      </p:sp>
      <p:sp>
        <p:nvSpPr>
          <p:cNvPr id="193" name="Google Shape;193;p27"/>
          <p:cNvSpPr txBox="1"/>
          <p:nvPr/>
        </p:nvSpPr>
        <p:spPr>
          <a:xfrm>
            <a:off x="7003725" y="2717325"/>
            <a:ext cx="18288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4. Leave this colored water out in a container of your choice to evaporate, and when it dries, you’ll be left with pigment!</a:t>
            </a:r>
            <a:endParaRPr sz="900" b="1">
              <a:latin typeface="Georgia"/>
              <a:ea typeface="Georgia"/>
              <a:cs typeface="Georgia"/>
              <a:sym typeface="Georgia"/>
            </a:endParaRPr>
          </a:p>
        </p:txBody>
      </p:sp>
      <p:sp>
        <p:nvSpPr>
          <p:cNvPr id="194" name="Google Shape;194;p27"/>
          <p:cNvSpPr txBox="1">
            <a:spLocks noGrp="1"/>
          </p:cNvSpPr>
          <p:nvPr>
            <p:ph type="body" idx="4294967295"/>
          </p:nvPr>
        </p:nvSpPr>
        <p:spPr>
          <a:xfrm>
            <a:off x="95850" y="4063525"/>
            <a:ext cx="8952300" cy="312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Georgia"/>
                <a:ea typeface="Georgia"/>
                <a:cs typeface="Georgia"/>
                <a:sym typeface="Georgia"/>
              </a:rPr>
              <a:t>That’s the whole process! I repeated this with every brick/rock/mineral I used for this project, and it worked every single time. I’ll show the end result of the pigments I created using this process later on. </a:t>
            </a:r>
            <a:endParaRPr sz="1300">
              <a:solidFill>
                <a:schemeClr val="dk1"/>
              </a:solidFill>
              <a:latin typeface="Georgia"/>
              <a:ea typeface="Georgia"/>
              <a:cs typeface="Georgia"/>
              <a:sym typeface="Georgia"/>
            </a:endParaRPr>
          </a:p>
          <a:p>
            <a:pPr marL="0" lvl="0" indent="0" algn="l" rtl="0">
              <a:spcBef>
                <a:spcPts val="1200"/>
              </a:spcBef>
              <a:spcAft>
                <a:spcPts val="1200"/>
              </a:spcAft>
              <a:buNone/>
            </a:pPr>
            <a:endParaRPr sz="1200">
              <a:solidFill>
                <a:schemeClr val="dk1"/>
              </a:solidFill>
              <a:highlight>
                <a:srgbClr val="FFFFFF"/>
              </a:highlight>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idx="4294967295"/>
          </p:nvPr>
        </p:nvSpPr>
        <p:spPr>
          <a:xfrm>
            <a:off x="226950" y="219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Organic Pigments: Take Two!</a:t>
            </a:r>
            <a:endParaRPr/>
          </a:p>
        </p:txBody>
      </p:sp>
      <p:sp>
        <p:nvSpPr>
          <p:cNvPr id="200" name="Google Shape;200;p28"/>
          <p:cNvSpPr txBox="1">
            <a:spLocks noGrp="1"/>
          </p:cNvSpPr>
          <p:nvPr>
            <p:ph type="body" idx="4294967295"/>
          </p:nvPr>
        </p:nvSpPr>
        <p:spPr>
          <a:xfrm>
            <a:off x="142225" y="1173650"/>
            <a:ext cx="8627400" cy="350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dirty="0">
                <a:solidFill>
                  <a:schemeClr val="dk1"/>
                </a:solidFill>
                <a:latin typeface="Georgia"/>
                <a:ea typeface="Georgia"/>
                <a:cs typeface="Georgia"/>
                <a:sym typeface="Georgia"/>
              </a:rPr>
              <a:t>I learned a lot from watching others’ experiments, and a huge takeaway was that </a:t>
            </a:r>
            <a:r>
              <a:rPr lang="en-GB" sz="1300" b="1" dirty="0">
                <a:solidFill>
                  <a:schemeClr val="dk1"/>
                </a:solidFill>
                <a:latin typeface="Georgia"/>
                <a:ea typeface="Georgia"/>
                <a:cs typeface="Georgia"/>
                <a:sym typeface="Georgia"/>
              </a:rPr>
              <a:t>not all plants with bright </a:t>
            </a:r>
            <a:r>
              <a:rPr lang="en-GB" sz="1300" b="1" dirty="0" err="1">
                <a:solidFill>
                  <a:schemeClr val="dk1"/>
                </a:solidFill>
                <a:latin typeface="Georgia"/>
                <a:ea typeface="Georgia"/>
                <a:cs typeface="Georgia"/>
                <a:sym typeface="Georgia"/>
              </a:rPr>
              <a:t>colors</a:t>
            </a:r>
            <a:r>
              <a:rPr lang="en-GB" sz="1300" b="1" dirty="0">
                <a:solidFill>
                  <a:schemeClr val="dk1"/>
                </a:solidFill>
                <a:latin typeface="Georgia"/>
                <a:ea typeface="Georgia"/>
                <a:cs typeface="Georgia"/>
                <a:sym typeface="Georgia"/>
              </a:rPr>
              <a:t> will viably produce pigments.</a:t>
            </a:r>
            <a:r>
              <a:rPr lang="en-GB" sz="1300" dirty="0">
                <a:solidFill>
                  <a:schemeClr val="dk1"/>
                </a:solidFill>
                <a:latin typeface="Georgia"/>
                <a:ea typeface="Georgia"/>
                <a:cs typeface="Georgia"/>
                <a:sym typeface="Georgia"/>
              </a:rPr>
              <a:t> Some </a:t>
            </a:r>
            <a:r>
              <a:rPr lang="en-GB" sz="1300" dirty="0" err="1">
                <a:solidFill>
                  <a:schemeClr val="dk1"/>
                </a:solidFill>
                <a:latin typeface="Georgia"/>
                <a:ea typeface="Georgia"/>
                <a:cs typeface="Georgia"/>
                <a:sym typeface="Georgia"/>
              </a:rPr>
              <a:t>colors</a:t>
            </a:r>
            <a:r>
              <a:rPr lang="en-GB" sz="1300" dirty="0">
                <a:solidFill>
                  <a:schemeClr val="dk1"/>
                </a:solidFill>
                <a:latin typeface="Georgia"/>
                <a:ea typeface="Georgia"/>
                <a:cs typeface="Georgia"/>
                <a:sym typeface="Georgia"/>
              </a:rPr>
              <a:t> will oxidize and turn brown, some will be damaged by boiling, and some fade rapidly in light. This knowledge, at least, helped to narrow down my ever-expanding list of pigment experiments to:</a:t>
            </a:r>
            <a:endParaRPr sz="1300" dirty="0">
              <a:solidFill>
                <a:schemeClr val="dk1"/>
              </a:solidFill>
              <a:latin typeface="Georgia"/>
              <a:ea typeface="Georgia"/>
              <a:cs typeface="Georgia"/>
              <a:sym typeface="Georgia"/>
            </a:endParaRPr>
          </a:p>
          <a:p>
            <a:pPr marL="457200" lvl="0" indent="-311150" algn="l" rtl="0">
              <a:spcBef>
                <a:spcPts val="1200"/>
              </a:spcBef>
              <a:spcAft>
                <a:spcPts val="0"/>
              </a:spcAft>
              <a:buClr>
                <a:schemeClr val="dk1"/>
              </a:buClr>
              <a:buSzPts val="1300"/>
              <a:buFont typeface="Georgia"/>
              <a:buAutoNum type="arabicPeriod"/>
            </a:pPr>
            <a:r>
              <a:rPr lang="en-GB" sz="1300" dirty="0">
                <a:solidFill>
                  <a:srgbClr val="FF0000"/>
                </a:solidFill>
                <a:latin typeface="Georgia"/>
                <a:ea typeface="Georgia"/>
                <a:cs typeface="Georgia"/>
                <a:sym typeface="Georgia"/>
              </a:rPr>
              <a:t>Pomegranate</a:t>
            </a:r>
            <a:r>
              <a:rPr lang="en-GB" sz="1300" dirty="0">
                <a:solidFill>
                  <a:schemeClr val="dk1"/>
                </a:solidFill>
                <a:latin typeface="Georgia"/>
                <a:ea typeface="Georgia"/>
                <a:cs typeface="Georgia"/>
                <a:sym typeface="Georgia"/>
              </a:rPr>
              <a:t> (for this, I’d like to give a special thanks to the </a:t>
            </a:r>
            <a:r>
              <a:rPr lang="en-GB" sz="1300" dirty="0" err="1">
                <a:solidFill>
                  <a:schemeClr val="dk1"/>
                </a:solidFill>
                <a:latin typeface="Georgia"/>
                <a:ea typeface="Georgia"/>
                <a:cs typeface="Georgia"/>
                <a:sym typeface="Georgia"/>
              </a:rPr>
              <a:t>Youtube</a:t>
            </a:r>
            <a:r>
              <a:rPr lang="en-GB" sz="1300" dirty="0">
                <a:solidFill>
                  <a:schemeClr val="dk1"/>
                </a:solidFill>
                <a:latin typeface="Georgia"/>
                <a:ea typeface="Georgia"/>
                <a:cs typeface="Georgia"/>
                <a:sym typeface="Georgia"/>
              </a:rPr>
              <a:t> channel </a:t>
            </a:r>
            <a:r>
              <a:rPr lang="en-GB" sz="1300" u="sng" dirty="0">
                <a:solidFill>
                  <a:schemeClr val="hlink"/>
                </a:solidFill>
                <a:latin typeface="Georgia"/>
                <a:ea typeface="Georgia"/>
                <a:cs typeface="Georgia"/>
                <a:sym typeface="Georgia"/>
                <a:hlinkClick r:id="rId3"/>
              </a:rPr>
              <a:t>The Alchemical Arts</a:t>
            </a:r>
            <a:r>
              <a:rPr lang="en-GB" sz="1300" dirty="0">
                <a:solidFill>
                  <a:schemeClr val="dk1"/>
                </a:solidFill>
                <a:latin typeface="Georgia"/>
                <a:ea typeface="Georgia"/>
                <a:cs typeface="Georgia"/>
                <a:sym typeface="Georgia"/>
              </a:rPr>
              <a:t>. This was the only place I could find information about pomegranate pigment extraction, besides an </a:t>
            </a:r>
            <a:r>
              <a:rPr lang="en-GB" sz="1300" u="sng" dirty="0">
                <a:solidFill>
                  <a:schemeClr val="hlink"/>
                </a:solidFill>
                <a:latin typeface="Georgia"/>
                <a:ea typeface="Georgia"/>
                <a:cs typeface="Georgia"/>
                <a:sym typeface="Georgia"/>
                <a:hlinkClick r:id="rId4"/>
              </a:rPr>
              <a:t>article</a:t>
            </a:r>
            <a:r>
              <a:rPr lang="en-GB" sz="1300" dirty="0">
                <a:solidFill>
                  <a:schemeClr val="dk1"/>
                </a:solidFill>
                <a:latin typeface="Georgia"/>
                <a:ea typeface="Georgia"/>
                <a:cs typeface="Georgia"/>
                <a:sym typeface="Georgia"/>
              </a:rPr>
              <a:t> by a RISD student which had no pictures documenting the process)</a:t>
            </a:r>
            <a:endParaRPr sz="1300" dirty="0">
              <a:solidFill>
                <a:schemeClr val="dk1"/>
              </a:solidFill>
              <a:latin typeface="Georgia"/>
              <a:ea typeface="Georgia"/>
              <a:cs typeface="Georgia"/>
              <a:sym typeface="Georgia"/>
            </a:endParaRPr>
          </a:p>
          <a:p>
            <a:pPr marL="457200" lvl="0" indent="-311150" algn="l" rtl="0">
              <a:spcBef>
                <a:spcPts val="0"/>
              </a:spcBef>
              <a:spcAft>
                <a:spcPts val="0"/>
              </a:spcAft>
              <a:buClr>
                <a:srgbClr val="6AA84F"/>
              </a:buClr>
              <a:buSzPts val="1300"/>
              <a:buFont typeface="Georgia"/>
              <a:buAutoNum type="arabicPeriod"/>
            </a:pPr>
            <a:r>
              <a:rPr lang="en-GB" sz="1300" dirty="0">
                <a:solidFill>
                  <a:srgbClr val="6AA84F"/>
                </a:solidFill>
                <a:latin typeface="Georgia"/>
                <a:ea typeface="Georgia"/>
                <a:cs typeface="Georgia"/>
                <a:sym typeface="Georgia"/>
              </a:rPr>
              <a:t>Avocado </a:t>
            </a:r>
            <a:endParaRPr sz="1300" dirty="0">
              <a:solidFill>
                <a:srgbClr val="6AA84F"/>
              </a:solidFill>
              <a:latin typeface="Georgia"/>
              <a:ea typeface="Georgia"/>
              <a:cs typeface="Georgia"/>
              <a:sym typeface="Georgia"/>
            </a:endParaRPr>
          </a:p>
          <a:p>
            <a:pPr marL="457200" lvl="0" indent="-311150" algn="l" rtl="0">
              <a:spcBef>
                <a:spcPts val="0"/>
              </a:spcBef>
              <a:spcAft>
                <a:spcPts val="0"/>
              </a:spcAft>
              <a:buClr>
                <a:schemeClr val="dk1"/>
              </a:buClr>
              <a:buSzPts val="1300"/>
              <a:buFont typeface="Georgia"/>
              <a:buAutoNum type="arabicPeriod"/>
            </a:pPr>
            <a:r>
              <a:rPr lang="en-GB" sz="1300" dirty="0">
                <a:solidFill>
                  <a:srgbClr val="980000"/>
                </a:solidFill>
                <a:latin typeface="Georgia"/>
                <a:ea typeface="Georgia"/>
                <a:cs typeface="Georgia"/>
                <a:sym typeface="Georgia"/>
              </a:rPr>
              <a:t>Madder</a:t>
            </a:r>
            <a:r>
              <a:rPr lang="en-GB" sz="1300" dirty="0">
                <a:solidFill>
                  <a:schemeClr val="dk1"/>
                </a:solidFill>
                <a:latin typeface="Georgia"/>
                <a:ea typeface="Georgia"/>
                <a:cs typeface="Georgia"/>
                <a:sym typeface="Georgia"/>
              </a:rPr>
              <a:t> </a:t>
            </a:r>
            <a:endParaRPr sz="1300" dirty="0">
              <a:solidFill>
                <a:schemeClr val="dk1"/>
              </a:solidFill>
              <a:latin typeface="Georgia"/>
              <a:ea typeface="Georgia"/>
              <a:cs typeface="Georgia"/>
              <a:sym typeface="Georgia"/>
            </a:endParaRPr>
          </a:p>
          <a:p>
            <a:pPr marL="457200" lvl="0" indent="-311150" algn="l" rtl="0">
              <a:spcBef>
                <a:spcPts val="0"/>
              </a:spcBef>
              <a:spcAft>
                <a:spcPts val="0"/>
              </a:spcAft>
              <a:buClr>
                <a:srgbClr val="E06666"/>
              </a:buClr>
              <a:buSzPts val="1300"/>
              <a:buFont typeface="Georgia"/>
              <a:buAutoNum type="arabicPeriod"/>
            </a:pPr>
            <a:r>
              <a:rPr lang="en-GB" sz="1300" dirty="0">
                <a:solidFill>
                  <a:srgbClr val="E06666"/>
                </a:solidFill>
                <a:latin typeface="Georgia"/>
                <a:ea typeface="Georgia"/>
                <a:cs typeface="Georgia"/>
                <a:sym typeface="Georgia"/>
              </a:rPr>
              <a:t>Red Onion</a:t>
            </a:r>
            <a:endParaRPr sz="1300" dirty="0">
              <a:solidFill>
                <a:srgbClr val="E06666"/>
              </a:solidFill>
              <a:latin typeface="Georgia"/>
              <a:ea typeface="Georgia"/>
              <a:cs typeface="Georgia"/>
              <a:sym typeface="Georgia"/>
            </a:endParaRPr>
          </a:p>
          <a:p>
            <a:pPr marL="0" lvl="0" indent="0" algn="l" rtl="0">
              <a:spcBef>
                <a:spcPts val="1200"/>
              </a:spcBef>
              <a:spcAft>
                <a:spcPts val="1200"/>
              </a:spcAft>
              <a:buNone/>
            </a:pPr>
            <a:endParaRPr sz="1200" dirty="0">
              <a:solidFill>
                <a:schemeClr val="dk1"/>
              </a:solidFill>
              <a:highlight>
                <a:srgbClr val="FFFFFF"/>
              </a:highlight>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256225" y="84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FF0000"/>
                </a:solidFill>
                <a:latin typeface="Homemade Apple"/>
                <a:ea typeface="Homemade Apple"/>
                <a:cs typeface="Homemade Apple"/>
                <a:sym typeface="Homemade Apple"/>
              </a:rPr>
              <a:t>Pomegranate Lake</a:t>
            </a:r>
            <a:endParaRPr>
              <a:solidFill>
                <a:srgbClr val="FF0000"/>
              </a:solidFill>
              <a:latin typeface="Homemade Apple"/>
              <a:ea typeface="Homemade Apple"/>
              <a:cs typeface="Homemade Apple"/>
              <a:sym typeface="Homemade Apple"/>
            </a:endParaRPr>
          </a:p>
        </p:txBody>
      </p:sp>
      <p:sp>
        <p:nvSpPr>
          <p:cNvPr id="206" name="Google Shape;206;p29"/>
          <p:cNvSpPr txBox="1">
            <a:spLocks noGrp="1"/>
          </p:cNvSpPr>
          <p:nvPr>
            <p:ph type="body" idx="1"/>
          </p:nvPr>
        </p:nvSpPr>
        <p:spPr>
          <a:xfrm>
            <a:off x="142250" y="657600"/>
            <a:ext cx="8520600" cy="9801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GB" sz="1500" dirty="0">
                <a:solidFill>
                  <a:schemeClr val="dk1"/>
                </a:solidFill>
                <a:latin typeface="Georgia"/>
                <a:ea typeface="Georgia"/>
                <a:cs typeface="Georgia"/>
                <a:sym typeface="Georgia"/>
              </a:rPr>
              <a:t>This was, by far, the most surprising outcome of my organic pigment experiments. Again, I’d like to emphasize my thanks for the </a:t>
            </a:r>
            <a:r>
              <a:rPr lang="en-GB" sz="1500" dirty="0" err="1">
                <a:solidFill>
                  <a:schemeClr val="dk1"/>
                </a:solidFill>
                <a:latin typeface="Georgia"/>
                <a:ea typeface="Georgia"/>
                <a:cs typeface="Georgia"/>
                <a:sym typeface="Georgia"/>
              </a:rPr>
              <a:t>Youtube</a:t>
            </a:r>
            <a:r>
              <a:rPr lang="en-GB" sz="1500" dirty="0">
                <a:solidFill>
                  <a:schemeClr val="dk1"/>
                </a:solidFill>
                <a:latin typeface="Georgia"/>
                <a:ea typeface="Georgia"/>
                <a:cs typeface="Georgia"/>
                <a:sym typeface="Georgia"/>
              </a:rPr>
              <a:t> Channel The Alchemical Arts for sharing their process; without it, I never would have thought that </a:t>
            </a:r>
            <a:r>
              <a:rPr lang="en-GB" sz="1500" dirty="0" smtClean="0">
                <a:solidFill>
                  <a:schemeClr val="dk1"/>
                </a:solidFill>
                <a:latin typeface="Georgia"/>
                <a:ea typeface="Georgia"/>
                <a:cs typeface="Georgia"/>
                <a:sym typeface="Georgia"/>
              </a:rPr>
              <a:t>pomegranate </a:t>
            </a:r>
            <a:r>
              <a:rPr lang="en-GB" sz="1500" dirty="0">
                <a:solidFill>
                  <a:schemeClr val="dk1"/>
                </a:solidFill>
                <a:latin typeface="Georgia"/>
                <a:ea typeface="Georgia"/>
                <a:cs typeface="Georgia"/>
                <a:sym typeface="Georgia"/>
              </a:rPr>
              <a:t>skin (yes- the skin, not the seeds!) could yield a bright yellow pigment. </a:t>
            </a:r>
            <a:endParaRPr sz="1500" dirty="0">
              <a:solidFill>
                <a:schemeClr val="dk1"/>
              </a:solidFill>
              <a:latin typeface="Georgia"/>
              <a:ea typeface="Georgia"/>
              <a:cs typeface="Georgia"/>
              <a:sym typeface="Georgia"/>
            </a:endParaRPr>
          </a:p>
        </p:txBody>
      </p:sp>
      <p:sp>
        <p:nvSpPr>
          <p:cNvPr id="207" name="Google Shape;207;p29"/>
          <p:cNvSpPr txBox="1"/>
          <p:nvPr/>
        </p:nvSpPr>
        <p:spPr>
          <a:xfrm>
            <a:off x="274300" y="4488125"/>
            <a:ext cx="1828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dirty="0">
                <a:latin typeface="Georgia"/>
                <a:ea typeface="Georgia"/>
                <a:cs typeface="Georgia"/>
                <a:sym typeface="Georgia"/>
              </a:rPr>
              <a:t>1. Separate pomegranate skin </a:t>
            </a:r>
            <a:r>
              <a:rPr lang="en-GB" sz="900" b="1" dirty="0" smtClean="0">
                <a:latin typeface="Georgia"/>
                <a:ea typeface="Georgia"/>
                <a:cs typeface="Georgia"/>
                <a:sym typeface="Georgia"/>
              </a:rPr>
              <a:t>from </a:t>
            </a:r>
            <a:r>
              <a:rPr lang="en-GB" sz="900" b="1" dirty="0">
                <a:latin typeface="Georgia"/>
                <a:ea typeface="Georgia"/>
                <a:cs typeface="Georgia"/>
                <a:sym typeface="Georgia"/>
              </a:rPr>
              <a:t>the seeds and lining</a:t>
            </a:r>
            <a:endParaRPr sz="900" b="1" dirty="0">
              <a:latin typeface="Georgia"/>
              <a:ea typeface="Georgia"/>
              <a:cs typeface="Georgia"/>
              <a:sym typeface="Georgia"/>
            </a:endParaRPr>
          </a:p>
        </p:txBody>
      </p:sp>
      <p:sp>
        <p:nvSpPr>
          <p:cNvPr id="208" name="Google Shape;208;p29"/>
          <p:cNvSpPr txBox="1"/>
          <p:nvPr/>
        </p:nvSpPr>
        <p:spPr>
          <a:xfrm>
            <a:off x="2446913" y="4626725"/>
            <a:ext cx="1828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2. Boil for about 30 minutes</a:t>
            </a:r>
            <a:endParaRPr sz="900" b="1">
              <a:latin typeface="Georgia"/>
              <a:ea typeface="Georgia"/>
              <a:cs typeface="Georgia"/>
              <a:sym typeface="Georgia"/>
            </a:endParaRPr>
          </a:p>
        </p:txBody>
      </p:sp>
      <p:sp>
        <p:nvSpPr>
          <p:cNvPr id="209" name="Google Shape;209;p29"/>
          <p:cNvSpPr txBox="1"/>
          <p:nvPr/>
        </p:nvSpPr>
        <p:spPr>
          <a:xfrm>
            <a:off x="4571988" y="4488125"/>
            <a:ext cx="2018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3. Add about 2 tablespoon of alum (look how the color changed!)</a:t>
            </a:r>
            <a:endParaRPr sz="900" b="1">
              <a:latin typeface="Georgia"/>
              <a:ea typeface="Georgia"/>
              <a:cs typeface="Georgia"/>
              <a:sym typeface="Georgia"/>
            </a:endParaRPr>
          </a:p>
        </p:txBody>
      </p:sp>
      <p:sp>
        <p:nvSpPr>
          <p:cNvPr id="210" name="Google Shape;210;p29"/>
          <p:cNvSpPr txBox="1"/>
          <p:nvPr/>
        </p:nvSpPr>
        <p:spPr>
          <a:xfrm>
            <a:off x="6948025" y="4626725"/>
            <a:ext cx="18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4. Filter out the pulp with funnel and coffee filter</a:t>
            </a:r>
            <a:endParaRPr sz="900" b="1">
              <a:latin typeface="Georgia"/>
              <a:ea typeface="Georgia"/>
              <a:cs typeface="Georgia"/>
              <a:sym typeface="Georgia"/>
            </a:endParaRPr>
          </a:p>
        </p:txBody>
      </p:sp>
      <p:pic>
        <p:nvPicPr>
          <p:cNvPr id="211" name="Google Shape;211;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790100"/>
            <a:ext cx="2013170" cy="2684227"/>
          </a:xfrm>
          <a:prstGeom prst="rect">
            <a:avLst/>
          </a:prstGeom>
          <a:noFill/>
          <a:ln>
            <a:noFill/>
          </a:ln>
        </p:spPr>
      </p:pic>
      <p:pic>
        <p:nvPicPr>
          <p:cNvPr id="212" name="Google Shape;212;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317970" y="1790100"/>
            <a:ext cx="2013170" cy="2684227"/>
          </a:xfrm>
          <a:prstGeom prst="rect">
            <a:avLst/>
          </a:prstGeom>
          <a:noFill/>
          <a:ln>
            <a:noFill/>
          </a:ln>
        </p:spPr>
      </p:pic>
      <p:pic>
        <p:nvPicPr>
          <p:cNvPr id="213" name="Google Shape;213;p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483540" y="1790100"/>
            <a:ext cx="2013170" cy="2684227"/>
          </a:xfrm>
          <a:prstGeom prst="rect">
            <a:avLst/>
          </a:prstGeom>
          <a:noFill/>
          <a:ln>
            <a:noFill/>
          </a:ln>
        </p:spPr>
      </p:pic>
      <p:pic>
        <p:nvPicPr>
          <p:cNvPr id="214" name="Google Shape;214;p2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42788" y="1790100"/>
            <a:ext cx="2013170" cy="26842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3629027" cy="4838702"/>
          </a:xfrm>
          <a:prstGeom prst="rect">
            <a:avLst/>
          </a:prstGeom>
          <a:noFill/>
          <a:ln>
            <a:noFill/>
          </a:ln>
        </p:spPr>
      </p:pic>
      <p:sp>
        <p:nvSpPr>
          <p:cNvPr id="220" name="Google Shape;220;p30"/>
          <p:cNvSpPr txBox="1">
            <a:spLocks noGrp="1"/>
          </p:cNvSpPr>
          <p:nvPr>
            <p:ph type="body" idx="4294967295"/>
          </p:nvPr>
        </p:nvSpPr>
        <p:spPr>
          <a:xfrm>
            <a:off x="3990450" y="152400"/>
            <a:ext cx="5033400" cy="14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Georgia"/>
                <a:ea typeface="Georgia"/>
                <a:cs typeface="Georgia"/>
                <a:sym typeface="Georgia"/>
              </a:rPr>
              <a:t>After adding alum to the colored water and incorporating in my potash/water solution, my mixture kept turning greener and greener. By the time I added enough potash for the bubbling to slow down, I was left with a neon green. </a:t>
            </a:r>
            <a:endParaRPr sz="1300">
              <a:solidFill>
                <a:srgbClr val="E06666"/>
              </a:solidFill>
              <a:latin typeface="Georgia"/>
              <a:ea typeface="Georgia"/>
              <a:cs typeface="Georgia"/>
              <a:sym typeface="Georgia"/>
            </a:endParaRPr>
          </a:p>
          <a:p>
            <a:pPr marL="0" lvl="0" indent="0" algn="l" rtl="0">
              <a:spcBef>
                <a:spcPts val="1200"/>
              </a:spcBef>
              <a:spcAft>
                <a:spcPts val="1200"/>
              </a:spcAft>
              <a:buNone/>
            </a:pPr>
            <a:endParaRPr sz="1200">
              <a:solidFill>
                <a:schemeClr val="dk1"/>
              </a:solidFill>
              <a:highlight>
                <a:srgbClr val="FFFFFF"/>
              </a:highlight>
              <a:latin typeface="Georgia"/>
              <a:ea typeface="Georgia"/>
              <a:cs typeface="Georgia"/>
              <a:sym typeface="Georgia"/>
            </a:endParaRPr>
          </a:p>
        </p:txBody>
      </p:sp>
      <p:pic>
        <p:nvPicPr>
          <p:cNvPr id="221" name="Google Shape;221;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60927" y="1670525"/>
            <a:ext cx="2463974" cy="3285299"/>
          </a:xfrm>
          <a:prstGeom prst="rect">
            <a:avLst/>
          </a:prstGeom>
          <a:noFill/>
          <a:ln>
            <a:noFill/>
          </a:ln>
        </p:spPr>
      </p:pic>
      <p:sp>
        <p:nvSpPr>
          <p:cNvPr id="222" name="Google Shape;222;p30"/>
          <p:cNvSpPr txBox="1">
            <a:spLocks noGrp="1"/>
          </p:cNvSpPr>
          <p:nvPr>
            <p:ph type="body" idx="4294967295"/>
          </p:nvPr>
        </p:nvSpPr>
        <p:spPr>
          <a:xfrm>
            <a:off x="6655900" y="1858200"/>
            <a:ext cx="2339700" cy="328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Georgia"/>
                <a:ea typeface="Georgia"/>
                <a:cs typeface="Georgia"/>
                <a:sym typeface="Georgia"/>
              </a:rPr>
              <a:t>You can see the muddy green that I was eventually left with here. Unfortunately, the pigment never precipitated away from the water for some reason, so I decided to try again. </a:t>
            </a:r>
            <a:endParaRPr sz="1300">
              <a:solidFill>
                <a:schemeClr val="dk1"/>
              </a:solidFill>
              <a:latin typeface="Georgia"/>
              <a:ea typeface="Georgia"/>
              <a:cs typeface="Georgia"/>
              <a:sym typeface="Georgia"/>
            </a:endParaRPr>
          </a:p>
          <a:p>
            <a:pPr marL="0" lvl="0" indent="0" algn="l" rtl="0">
              <a:spcBef>
                <a:spcPts val="1200"/>
              </a:spcBef>
              <a:spcAft>
                <a:spcPts val="0"/>
              </a:spcAft>
              <a:buNone/>
            </a:pPr>
            <a:r>
              <a:rPr lang="en-GB" sz="1300">
                <a:solidFill>
                  <a:schemeClr val="dk1"/>
                </a:solidFill>
                <a:latin typeface="Georgia"/>
                <a:ea typeface="Georgia"/>
                <a:cs typeface="Georgia"/>
                <a:sym typeface="Georgia"/>
              </a:rPr>
              <a:t>*my madder lake experiment is also here, but I’ll get to that later.</a:t>
            </a:r>
            <a:endParaRPr sz="1300">
              <a:solidFill>
                <a:schemeClr val="dk1"/>
              </a:solidFill>
              <a:latin typeface="Georgia"/>
              <a:ea typeface="Georgia"/>
              <a:cs typeface="Georgia"/>
              <a:sym typeface="Georgia"/>
            </a:endParaRPr>
          </a:p>
          <a:p>
            <a:pPr marL="0" lvl="0" indent="0" algn="l" rtl="0">
              <a:spcBef>
                <a:spcPts val="1200"/>
              </a:spcBef>
              <a:spcAft>
                <a:spcPts val="1200"/>
              </a:spcAft>
              <a:buNone/>
            </a:pPr>
            <a:endParaRPr sz="1200">
              <a:solidFill>
                <a:schemeClr val="dk1"/>
              </a:solidFill>
              <a:highlight>
                <a:srgbClr val="FFFFFF"/>
              </a:highlight>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384975" y="4026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About the Project</a:t>
            </a:r>
            <a:endParaRPr>
              <a:latin typeface="Homemade Apple"/>
              <a:ea typeface="Homemade Apple"/>
              <a:cs typeface="Homemade Apple"/>
              <a:sym typeface="Homemade Apple"/>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500" dirty="0">
                <a:solidFill>
                  <a:srgbClr val="000000"/>
                </a:solidFill>
                <a:latin typeface="Georgia"/>
                <a:ea typeface="Georgia"/>
                <a:cs typeface="Georgia"/>
                <a:sym typeface="Georgia"/>
              </a:rPr>
              <a:t>I’ve been painting for about six years now; it’s surprising to me that, after all this time, I haven’t done much to explore the science and craft behind the material I rely on most: pigment. The way I’ve understood the “life” of paint had begun when I bought it from little metal tubes, and ended when that paint dried on canvas. </a:t>
            </a:r>
            <a:endParaRPr sz="1500" dirty="0">
              <a:solidFill>
                <a:srgbClr val="000000"/>
              </a:solidFill>
              <a:latin typeface="Georgia"/>
              <a:ea typeface="Georgia"/>
              <a:cs typeface="Georgia"/>
              <a:sym typeface="Georgia"/>
            </a:endParaRPr>
          </a:p>
          <a:p>
            <a:pPr marL="0" lvl="0" indent="0" algn="l" rtl="0">
              <a:spcBef>
                <a:spcPts val="1200"/>
              </a:spcBef>
              <a:spcAft>
                <a:spcPts val="0"/>
              </a:spcAft>
              <a:buClr>
                <a:schemeClr val="dk1"/>
              </a:buClr>
              <a:buSzPts val="1100"/>
              <a:buFont typeface="Arial"/>
              <a:buNone/>
            </a:pPr>
            <a:r>
              <a:rPr lang="en-GB" sz="1500" dirty="0">
                <a:solidFill>
                  <a:schemeClr val="dk1"/>
                </a:solidFill>
                <a:latin typeface="Georgia"/>
                <a:ea typeface="Georgia"/>
                <a:cs typeface="Georgia"/>
                <a:sym typeface="Georgia"/>
              </a:rPr>
              <a:t>My involvement with the Making and Knowing Project brought me to wonder about the origins of pigments which I use in my own art practice. As it turns out, most of them are synthetic: these pigments hold fast against light, blend with each other like a dream, and are relatively affordable. Still, there’s so much about natural pigment which intrigues me: whether through the geological processes of </a:t>
            </a:r>
            <a:r>
              <a:rPr lang="en-GB" sz="1500" dirty="0" err="1">
                <a:solidFill>
                  <a:schemeClr val="dk1"/>
                </a:solidFill>
                <a:latin typeface="Georgia"/>
                <a:ea typeface="Georgia"/>
                <a:cs typeface="Georgia"/>
                <a:sym typeface="Georgia"/>
              </a:rPr>
              <a:t>millenia</a:t>
            </a:r>
            <a:r>
              <a:rPr lang="en-GB" sz="1500" dirty="0">
                <a:solidFill>
                  <a:schemeClr val="dk1"/>
                </a:solidFill>
                <a:latin typeface="Georgia"/>
                <a:ea typeface="Georgia"/>
                <a:cs typeface="Georgia"/>
                <a:sym typeface="Georgia"/>
              </a:rPr>
              <a:t>, or biological happenchance, our natural world is filled with </a:t>
            </a:r>
            <a:r>
              <a:rPr lang="en-GB" sz="1500" dirty="0" err="1">
                <a:solidFill>
                  <a:schemeClr val="dk1"/>
                </a:solidFill>
                <a:latin typeface="Georgia"/>
                <a:ea typeface="Georgia"/>
                <a:cs typeface="Georgia"/>
                <a:sym typeface="Georgia"/>
              </a:rPr>
              <a:t>color</a:t>
            </a:r>
            <a:r>
              <a:rPr lang="en-GB" sz="1500" dirty="0">
                <a:solidFill>
                  <a:schemeClr val="dk1"/>
                </a:solidFill>
                <a:latin typeface="Georgia"/>
                <a:ea typeface="Georgia"/>
                <a:cs typeface="Georgia"/>
                <a:sym typeface="Georgia"/>
              </a:rPr>
              <a:t>! For the last few weeks, I’ve been exploring just a few natural sources of </a:t>
            </a:r>
            <a:r>
              <a:rPr lang="en-GB" sz="1500" dirty="0" err="1">
                <a:solidFill>
                  <a:schemeClr val="dk1"/>
                </a:solidFill>
                <a:latin typeface="Georgia"/>
                <a:ea typeface="Georgia"/>
                <a:cs typeface="Georgia"/>
                <a:sym typeface="Georgia"/>
              </a:rPr>
              <a:t>color</a:t>
            </a:r>
            <a:r>
              <a:rPr lang="en-GB" sz="1500" dirty="0">
                <a:solidFill>
                  <a:schemeClr val="dk1"/>
                </a:solidFill>
                <a:latin typeface="Georgia"/>
                <a:ea typeface="Georgia"/>
                <a:cs typeface="Georgia"/>
                <a:sym typeface="Georgia"/>
              </a:rPr>
              <a:t>, attempting (and often failing) </a:t>
            </a:r>
            <a:r>
              <a:rPr lang="en-GB" sz="1500" dirty="0" smtClean="0">
                <a:solidFill>
                  <a:schemeClr val="dk1"/>
                </a:solidFill>
                <a:latin typeface="Georgia"/>
                <a:ea typeface="Georgia"/>
                <a:cs typeface="Georgia"/>
                <a:sym typeface="Georgia"/>
              </a:rPr>
              <a:t>to transform this </a:t>
            </a:r>
            <a:r>
              <a:rPr lang="en-GB" sz="1500" dirty="0" err="1">
                <a:solidFill>
                  <a:schemeClr val="dk1"/>
                </a:solidFill>
                <a:latin typeface="Georgia"/>
                <a:ea typeface="Georgia"/>
                <a:cs typeface="Georgia"/>
                <a:sym typeface="Georgia"/>
              </a:rPr>
              <a:t>color</a:t>
            </a:r>
            <a:r>
              <a:rPr lang="en-GB" sz="1500" dirty="0">
                <a:solidFill>
                  <a:schemeClr val="dk1"/>
                </a:solidFill>
                <a:latin typeface="Georgia"/>
                <a:ea typeface="Georgia"/>
                <a:cs typeface="Georgia"/>
                <a:sym typeface="Georgia"/>
              </a:rPr>
              <a:t> into pigment, and </a:t>
            </a:r>
            <a:r>
              <a:rPr lang="en-GB" sz="1500" dirty="0" smtClean="0">
                <a:solidFill>
                  <a:schemeClr val="tx1"/>
                </a:solidFill>
                <a:latin typeface="Georgia"/>
                <a:ea typeface="Georgia"/>
                <a:cs typeface="Georgia"/>
                <a:sym typeface="Georgia"/>
              </a:rPr>
              <a:t>combining it with oil to create </a:t>
            </a:r>
            <a:r>
              <a:rPr lang="en-GB" sz="1500" dirty="0">
                <a:solidFill>
                  <a:schemeClr val="dk1"/>
                </a:solidFill>
                <a:latin typeface="Georgia"/>
                <a:ea typeface="Georgia"/>
                <a:cs typeface="Georgia"/>
                <a:sym typeface="Georgia"/>
              </a:rPr>
              <a:t>oil paint. </a:t>
            </a:r>
            <a:endParaRPr sz="1500" dirty="0">
              <a:solidFill>
                <a:srgbClr val="000000"/>
              </a:solidFill>
              <a:latin typeface="Georgia"/>
              <a:ea typeface="Georgia"/>
              <a:cs typeface="Georgia"/>
              <a:sym typeface="Georgia"/>
            </a:endParaRPr>
          </a:p>
          <a:p>
            <a:pPr marL="0" lvl="0" indent="0" algn="l" rtl="0">
              <a:spcBef>
                <a:spcPts val="1200"/>
              </a:spcBef>
              <a:spcAft>
                <a:spcPts val="1200"/>
              </a:spcAft>
              <a:buNone/>
            </a:pPr>
            <a:endParaRPr sz="1300" dirty="0">
              <a:solidFill>
                <a:srgbClr val="000000"/>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body" idx="4294967295"/>
          </p:nvPr>
        </p:nvSpPr>
        <p:spPr>
          <a:xfrm>
            <a:off x="3990450" y="152400"/>
            <a:ext cx="5033400" cy="14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Georgia"/>
                <a:ea typeface="Georgia"/>
                <a:cs typeface="Georgia"/>
                <a:sym typeface="Georgia"/>
              </a:rPr>
              <a:t>This time, I strained the pomegranate skins out sooner (I think that the last time I overcooked them, and released some pulp into the water that contributed to the green I saw- some kind of oxidation, perhaps?)</a:t>
            </a:r>
            <a:endParaRPr sz="1300">
              <a:solidFill>
                <a:srgbClr val="E06666"/>
              </a:solidFill>
              <a:latin typeface="Georgia"/>
              <a:ea typeface="Georgia"/>
              <a:cs typeface="Georgia"/>
              <a:sym typeface="Georgia"/>
            </a:endParaRPr>
          </a:p>
          <a:p>
            <a:pPr marL="0" lvl="0" indent="0" algn="l" rtl="0">
              <a:spcBef>
                <a:spcPts val="1200"/>
              </a:spcBef>
              <a:spcAft>
                <a:spcPts val="1200"/>
              </a:spcAft>
              <a:buNone/>
            </a:pPr>
            <a:endParaRPr sz="1200">
              <a:solidFill>
                <a:schemeClr val="dk1"/>
              </a:solidFill>
              <a:highlight>
                <a:srgbClr val="FFFFFF"/>
              </a:highlight>
              <a:latin typeface="Georgia"/>
              <a:ea typeface="Georgia"/>
              <a:cs typeface="Georgia"/>
              <a:sym typeface="Georgia"/>
            </a:endParaRPr>
          </a:p>
        </p:txBody>
      </p:sp>
      <p:pic>
        <p:nvPicPr>
          <p:cNvPr id="228" name="Google Shape;228;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3629027" cy="4838702"/>
          </a:xfrm>
          <a:prstGeom prst="rect">
            <a:avLst/>
          </a:prstGeom>
          <a:noFill/>
          <a:ln>
            <a:noFill/>
          </a:ln>
        </p:spPr>
      </p:pic>
      <p:pic>
        <p:nvPicPr>
          <p:cNvPr id="229" name="Google Shape;229;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3827" y="1705800"/>
            <a:ext cx="2463974" cy="3285299"/>
          </a:xfrm>
          <a:prstGeom prst="rect">
            <a:avLst/>
          </a:prstGeom>
          <a:noFill/>
          <a:ln>
            <a:noFill/>
          </a:ln>
        </p:spPr>
      </p:pic>
      <p:sp>
        <p:nvSpPr>
          <p:cNvPr id="230" name="Google Shape;230;p31"/>
          <p:cNvSpPr txBox="1">
            <a:spLocks noGrp="1"/>
          </p:cNvSpPr>
          <p:nvPr>
            <p:ph type="body" idx="4294967295"/>
          </p:nvPr>
        </p:nvSpPr>
        <p:spPr>
          <a:xfrm>
            <a:off x="6655900" y="1858200"/>
            <a:ext cx="2339700" cy="328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Georgia"/>
                <a:ea typeface="Georgia"/>
                <a:cs typeface="Georgia"/>
                <a:sym typeface="Georgia"/>
              </a:rPr>
              <a:t>This was less green, and more yellow, than the last experiment. Fortunately, it did precipitate into a pigment! There wasn’t much yield, but I think that if I experiment further, I can produce a yellow pigment like I saw on Youtube. </a:t>
            </a:r>
            <a:endParaRPr sz="1300">
              <a:solidFill>
                <a:schemeClr val="dk1"/>
              </a:solidFill>
              <a:latin typeface="Georgia"/>
              <a:ea typeface="Georgia"/>
              <a:cs typeface="Georgia"/>
              <a:sym typeface="Georgia"/>
            </a:endParaRPr>
          </a:p>
          <a:p>
            <a:pPr marL="0" lvl="0" indent="0" algn="l" rtl="0">
              <a:spcBef>
                <a:spcPts val="1200"/>
              </a:spcBef>
              <a:spcAft>
                <a:spcPts val="1200"/>
              </a:spcAft>
              <a:buNone/>
            </a:pPr>
            <a:endParaRPr sz="1200">
              <a:solidFill>
                <a:schemeClr val="dk1"/>
              </a:solidFill>
              <a:highlight>
                <a:srgbClr val="FFFFFF"/>
              </a:highlight>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171875" y="324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93C47D"/>
                </a:solidFill>
                <a:latin typeface="Homemade Apple"/>
                <a:ea typeface="Homemade Apple"/>
                <a:cs typeface="Homemade Apple"/>
                <a:sym typeface="Homemade Apple"/>
              </a:rPr>
              <a:t>Avocado Lake</a:t>
            </a:r>
            <a:endParaRPr>
              <a:solidFill>
                <a:srgbClr val="93C47D"/>
              </a:solidFill>
              <a:latin typeface="Homemade Apple"/>
              <a:ea typeface="Homemade Apple"/>
              <a:cs typeface="Homemade Apple"/>
              <a:sym typeface="Homemade Apple"/>
            </a:endParaRPr>
          </a:p>
        </p:txBody>
      </p:sp>
      <p:sp>
        <p:nvSpPr>
          <p:cNvPr id="236" name="Google Shape;236;p32"/>
          <p:cNvSpPr txBox="1"/>
          <p:nvPr/>
        </p:nvSpPr>
        <p:spPr>
          <a:xfrm>
            <a:off x="4091825" y="162450"/>
            <a:ext cx="3392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dk1"/>
                </a:solidFill>
                <a:latin typeface="Georgia"/>
                <a:ea typeface="Georgia"/>
                <a:cs typeface="Georgia"/>
                <a:sym typeface="Georgia"/>
              </a:rPr>
              <a:t> </a:t>
            </a:r>
            <a:endParaRPr sz="1100">
              <a:latin typeface="Georgia"/>
              <a:ea typeface="Georgia"/>
              <a:cs typeface="Georgia"/>
              <a:sym typeface="Georgia"/>
            </a:endParaRPr>
          </a:p>
        </p:txBody>
      </p:sp>
      <p:pic>
        <p:nvPicPr>
          <p:cNvPr id="237" name="Google Shape;237;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1875" y="1631100"/>
            <a:ext cx="2732475" cy="1886725"/>
          </a:xfrm>
          <a:prstGeom prst="rect">
            <a:avLst/>
          </a:prstGeom>
          <a:noFill/>
          <a:ln>
            <a:noFill/>
          </a:ln>
        </p:spPr>
      </p:pic>
      <p:pic>
        <p:nvPicPr>
          <p:cNvPr id="238" name="Google Shape;238;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06813" y="1614199"/>
            <a:ext cx="2769576" cy="1920514"/>
          </a:xfrm>
          <a:prstGeom prst="rect">
            <a:avLst/>
          </a:prstGeom>
          <a:noFill/>
          <a:ln>
            <a:noFill/>
          </a:ln>
        </p:spPr>
      </p:pic>
      <p:pic>
        <p:nvPicPr>
          <p:cNvPr id="239" name="Google Shape;239;p3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78875" y="1631099"/>
            <a:ext cx="2800130" cy="1920526"/>
          </a:xfrm>
          <a:prstGeom prst="rect">
            <a:avLst/>
          </a:prstGeom>
          <a:noFill/>
          <a:ln>
            <a:noFill/>
          </a:ln>
        </p:spPr>
      </p:pic>
      <p:sp>
        <p:nvSpPr>
          <p:cNvPr id="240" name="Google Shape;240;p32"/>
          <p:cNvSpPr txBox="1">
            <a:spLocks noGrp="1"/>
          </p:cNvSpPr>
          <p:nvPr>
            <p:ph type="body" idx="1"/>
          </p:nvPr>
        </p:nvSpPr>
        <p:spPr>
          <a:xfrm>
            <a:off x="3990450" y="152400"/>
            <a:ext cx="5033400" cy="1401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sz="1300">
                <a:solidFill>
                  <a:schemeClr val="dk1"/>
                </a:solidFill>
                <a:latin typeface="Georgia"/>
                <a:ea typeface="Georgia"/>
                <a:cs typeface="Georgia"/>
                <a:sym typeface="Georgia"/>
              </a:rPr>
              <a:t>I found a handful of Youtubers who were able to dye fabric using avocado pits, peels, or pits and peels. I thought that if they could create a color-saturated water capable of dying fabric, then I might be able to translate their process to creating an avocado lake. Interestingly, they were able to create a mauvey pink from avocado!</a:t>
            </a:r>
            <a:endParaRPr sz="1300">
              <a:solidFill>
                <a:srgbClr val="E06666"/>
              </a:solidFill>
              <a:latin typeface="Georgia"/>
              <a:ea typeface="Georgia"/>
              <a:cs typeface="Georgia"/>
              <a:sym typeface="Georgia"/>
            </a:endParaRPr>
          </a:p>
          <a:p>
            <a:pPr marL="0" lvl="0" indent="0" algn="l" rtl="0">
              <a:spcBef>
                <a:spcPts val="1200"/>
              </a:spcBef>
              <a:spcAft>
                <a:spcPts val="1200"/>
              </a:spcAft>
              <a:buNone/>
            </a:pPr>
            <a:endParaRPr sz="1200">
              <a:solidFill>
                <a:schemeClr val="dk1"/>
              </a:solidFill>
              <a:highlight>
                <a:srgbClr val="FFFFFF"/>
              </a:highlight>
              <a:latin typeface="Georgia"/>
              <a:ea typeface="Georgia"/>
              <a:cs typeface="Georgia"/>
              <a:sym typeface="Georgia"/>
            </a:endParaRPr>
          </a:p>
        </p:txBody>
      </p:sp>
      <p:sp>
        <p:nvSpPr>
          <p:cNvPr id="241" name="Google Shape;241;p32"/>
          <p:cNvSpPr txBox="1">
            <a:spLocks noGrp="1"/>
          </p:cNvSpPr>
          <p:nvPr>
            <p:ph type="body" idx="1"/>
          </p:nvPr>
        </p:nvSpPr>
        <p:spPr>
          <a:xfrm>
            <a:off x="401563" y="3742500"/>
            <a:ext cx="8180100" cy="14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dirty="0">
                <a:solidFill>
                  <a:schemeClr val="dk1"/>
                </a:solidFill>
                <a:latin typeface="Georgia"/>
                <a:ea typeface="Georgia"/>
                <a:cs typeface="Georgia"/>
                <a:sym typeface="Georgia"/>
              </a:rPr>
              <a:t>Unfortunately, I wasn’t able to pull any pigment from avocado pits, peels, or a combination of the two. I used the same type of avocado as them (Hass), so I’m not sure why it didn’t work. I boiled at the same temperature and for the same amount of time as them. When that didn’t work, I tried upping the temperature and leaving </a:t>
            </a:r>
            <a:r>
              <a:rPr lang="en-GB" sz="1300" dirty="0" smtClean="0">
                <a:solidFill>
                  <a:schemeClr val="dk1"/>
                </a:solidFill>
                <a:latin typeface="Georgia"/>
                <a:ea typeface="Georgia"/>
                <a:cs typeface="Georgia"/>
                <a:sym typeface="Georgia"/>
              </a:rPr>
              <a:t>it </a:t>
            </a:r>
            <a:r>
              <a:rPr lang="en-GB" sz="1300" dirty="0">
                <a:solidFill>
                  <a:schemeClr val="dk1"/>
                </a:solidFill>
                <a:latin typeface="Georgia"/>
                <a:ea typeface="Georgia"/>
                <a:cs typeface="Georgia"/>
                <a:sym typeface="Georgia"/>
              </a:rPr>
              <a:t>on the stove longer… to no avail. </a:t>
            </a:r>
            <a:endParaRPr sz="1300" dirty="0">
              <a:solidFill>
                <a:srgbClr val="E06666"/>
              </a:solidFill>
              <a:latin typeface="Georgia"/>
              <a:ea typeface="Georgia"/>
              <a:cs typeface="Georgia"/>
              <a:sym typeface="Georgia"/>
            </a:endParaRPr>
          </a:p>
          <a:p>
            <a:pPr marL="0" lvl="0" indent="0" algn="l" rtl="0">
              <a:spcBef>
                <a:spcPts val="1200"/>
              </a:spcBef>
              <a:spcAft>
                <a:spcPts val="1200"/>
              </a:spcAft>
              <a:buNone/>
            </a:pPr>
            <a:endParaRPr sz="1200" dirty="0">
              <a:solidFill>
                <a:schemeClr val="dk1"/>
              </a:solidFill>
              <a:highlight>
                <a:srgbClr val="FFFFFF"/>
              </a:highlight>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171875" y="324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93C47D"/>
                </a:solidFill>
                <a:latin typeface="Homemade Apple"/>
                <a:ea typeface="Homemade Apple"/>
                <a:cs typeface="Homemade Apple"/>
                <a:sym typeface="Homemade Apple"/>
              </a:rPr>
              <a:t>Avocado Lake</a:t>
            </a:r>
            <a:endParaRPr>
              <a:solidFill>
                <a:srgbClr val="93C47D"/>
              </a:solidFill>
              <a:latin typeface="Homemade Apple"/>
              <a:ea typeface="Homemade Apple"/>
              <a:cs typeface="Homemade Apple"/>
              <a:sym typeface="Homemade Apple"/>
            </a:endParaRPr>
          </a:p>
        </p:txBody>
      </p:sp>
      <p:sp>
        <p:nvSpPr>
          <p:cNvPr id="247" name="Google Shape;247;p33"/>
          <p:cNvSpPr txBox="1"/>
          <p:nvPr/>
        </p:nvSpPr>
        <p:spPr>
          <a:xfrm>
            <a:off x="247150" y="4515750"/>
            <a:ext cx="18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Boiling avocado skins and pits</a:t>
            </a:r>
            <a:endParaRPr sz="900" b="1">
              <a:latin typeface="Georgia"/>
              <a:ea typeface="Georgia"/>
              <a:cs typeface="Georgia"/>
              <a:sym typeface="Georgia"/>
            </a:endParaRPr>
          </a:p>
        </p:txBody>
      </p:sp>
      <p:sp>
        <p:nvSpPr>
          <p:cNvPr id="248" name="Google Shape;248;p33"/>
          <p:cNvSpPr txBox="1"/>
          <p:nvPr/>
        </p:nvSpPr>
        <p:spPr>
          <a:xfrm>
            <a:off x="2662075" y="4515750"/>
            <a:ext cx="1828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Some avocado pits I ground up and left to oxidize overnight</a:t>
            </a:r>
            <a:endParaRPr sz="900" b="1">
              <a:latin typeface="Georgia"/>
              <a:ea typeface="Georgia"/>
              <a:cs typeface="Georgia"/>
              <a:sym typeface="Georgia"/>
            </a:endParaRPr>
          </a:p>
        </p:txBody>
      </p:sp>
      <p:sp>
        <p:nvSpPr>
          <p:cNvPr id="249" name="Google Shape;249;p33"/>
          <p:cNvSpPr txBox="1"/>
          <p:nvPr/>
        </p:nvSpPr>
        <p:spPr>
          <a:xfrm>
            <a:off x="4091825" y="162450"/>
            <a:ext cx="3392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dk1"/>
                </a:solidFill>
                <a:latin typeface="Georgia"/>
                <a:ea typeface="Georgia"/>
                <a:cs typeface="Georgia"/>
                <a:sym typeface="Georgia"/>
              </a:rPr>
              <a:t> </a:t>
            </a:r>
            <a:endParaRPr sz="1100">
              <a:latin typeface="Georgia"/>
              <a:ea typeface="Georgia"/>
              <a:cs typeface="Georgia"/>
              <a:sym typeface="Georgia"/>
            </a:endParaRPr>
          </a:p>
        </p:txBody>
      </p:sp>
      <p:pic>
        <p:nvPicPr>
          <p:cNvPr id="250" name="Google Shape;250;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1869" y="1567917"/>
            <a:ext cx="2179526" cy="2906035"/>
          </a:xfrm>
          <a:prstGeom prst="rect">
            <a:avLst/>
          </a:prstGeom>
          <a:noFill/>
          <a:ln>
            <a:noFill/>
          </a:ln>
        </p:spPr>
      </p:pic>
      <p:pic>
        <p:nvPicPr>
          <p:cNvPr id="251" name="Google Shape;251;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03800" y="1567925"/>
            <a:ext cx="2245667" cy="2994202"/>
          </a:xfrm>
          <a:prstGeom prst="rect">
            <a:avLst/>
          </a:prstGeom>
          <a:noFill/>
          <a:ln>
            <a:noFill/>
          </a:ln>
        </p:spPr>
      </p:pic>
      <p:pic>
        <p:nvPicPr>
          <p:cNvPr id="252" name="Google Shape;252;p3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14925" y="1603235"/>
            <a:ext cx="2245674" cy="2994237"/>
          </a:xfrm>
          <a:prstGeom prst="rect">
            <a:avLst/>
          </a:prstGeom>
          <a:noFill/>
          <a:ln>
            <a:noFill/>
          </a:ln>
        </p:spPr>
      </p:pic>
      <p:sp>
        <p:nvSpPr>
          <p:cNvPr id="253" name="Google Shape;253;p33"/>
          <p:cNvSpPr txBox="1"/>
          <p:nvPr/>
        </p:nvSpPr>
        <p:spPr>
          <a:xfrm>
            <a:off x="5223363" y="4585050"/>
            <a:ext cx="18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Boiling avocado skins and pits separately </a:t>
            </a:r>
            <a:endParaRPr sz="900" b="1">
              <a:latin typeface="Georgia"/>
              <a:ea typeface="Georgia"/>
              <a:cs typeface="Georgia"/>
              <a:sym typeface="Georgia"/>
            </a:endParaRPr>
          </a:p>
        </p:txBody>
      </p:sp>
      <p:sp>
        <p:nvSpPr>
          <p:cNvPr id="254" name="Google Shape;254;p33"/>
          <p:cNvSpPr txBox="1">
            <a:spLocks noGrp="1"/>
          </p:cNvSpPr>
          <p:nvPr>
            <p:ph type="body" idx="1"/>
          </p:nvPr>
        </p:nvSpPr>
        <p:spPr>
          <a:xfrm>
            <a:off x="7380500" y="2352450"/>
            <a:ext cx="1798800" cy="328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solidFill>
                  <a:schemeClr val="dk1"/>
                </a:solidFill>
                <a:latin typeface="Georgia"/>
                <a:ea typeface="Georgia"/>
                <a:cs typeface="Georgia"/>
                <a:sym typeface="Georgia"/>
              </a:rPr>
              <a:t>No matter what I did, I was left with some soft shade of brown. Here are some pictures of the processes I tried. </a:t>
            </a:r>
            <a:endParaRPr sz="1300">
              <a:solidFill>
                <a:schemeClr val="dk1"/>
              </a:solidFill>
              <a:latin typeface="Georgia"/>
              <a:ea typeface="Georgia"/>
              <a:cs typeface="Georgia"/>
              <a:sym typeface="Georgia"/>
            </a:endParaRPr>
          </a:p>
          <a:p>
            <a:pPr marL="0" lvl="0" indent="0" algn="l" rtl="0">
              <a:spcBef>
                <a:spcPts val="1200"/>
              </a:spcBef>
              <a:spcAft>
                <a:spcPts val="1200"/>
              </a:spcAft>
              <a:buNone/>
            </a:pPr>
            <a:endParaRPr sz="1200">
              <a:solidFill>
                <a:schemeClr val="dk1"/>
              </a:solidFill>
              <a:highlight>
                <a:srgbClr val="FFFFFF"/>
              </a:highlight>
              <a:latin typeface="Georgia"/>
              <a:ea typeface="Georgia"/>
              <a:cs typeface="Georgia"/>
              <a:sym typeface="Georgia"/>
            </a:endParaRPr>
          </a:p>
        </p:txBody>
      </p:sp>
      <p:pic>
        <p:nvPicPr>
          <p:cNvPr id="255" name="Google Shape;255;p33"/>
          <p:cNvPicPr preferRelativeResize="0"/>
          <p:nvPr/>
        </p:nvPicPr>
        <p:blipFill>
          <a:blip r:embed="rId6">
            <a:alphaModFix/>
          </a:blip>
          <a:stretch>
            <a:fillRect/>
          </a:stretch>
        </p:blipFill>
        <p:spPr>
          <a:xfrm>
            <a:off x="7484525" y="162450"/>
            <a:ext cx="1219200" cy="121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256225" y="84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980000"/>
                </a:solidFill>
                <a:latin typeface="Homemade Apple"/>
                <a:ea typeface="Homemade Apple"/>
                <a:cs typeface="Homemade Apple"/>
                <a:sym typeface="Homemade Apple"/>
              </a:rPr>
              <a:t>Madder Lake</a:t>
            </a:r>
            <a:endParaRPr>
              <a:solidFill>
                <a:srgbClr val="980000"/>
              </a:solidFill>
              <a:latin typeface="Homemade Apple"/>
              <a:ea typeface="Homemade Apple"/>
              <a:cs typeface="Homemade Apple"/>
              <a:sym typeface="Homemade Apple"/>
            </a:endParaRPr>
          </a:p>
        </p:txBody>
      </p:sp>
      <p:sp>
        <p:nvSpPr>
          <p:cNvPr id="261" name="Google Shape;261;p34"/>
          <p:cNvSpPr txBox="1">
            <a:spLocks noGrp="1"/>
          </p:cNvSpPr>
          <p:nvPr>
            <p:ph type="body" idx="1"/>
          </p:nvPr>
        </p:nvSpPr>
        <p:spPr>
          <a:xfrm>
            <a:off x="142250" y="657600"/>
            <a:ext cx="8520600" cy="980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GB" sz="1500" dirty="0">
                <a:solidFill>
                  <a:schemeClr val="dk1"/>
                </a:solidFill>
                <a:latin typeface="Georgia"/>
                <a:ea typeface="Georgia"/>
                <a:cs typeface="Georgia"/>
                <a:sym typeface="Georgia"/>
              </a:rPr>
              <a:t>I had a lot of success with m</a:t>
            </a:r>
            <a:r>
              <a:rPr lang="en-GB" sz="1500" dirty="0" smtClean="0">
                <a:solidFill>
                  <a:schemeClr val="dk1"/>
                </a:solidFill>
                <a:latin typeface="Georgia"/>
                <a:ea typeface="Georgia"/>
                <a:cs typeface="Georgia"/>
                <a:sym typeface="Georgia"/>
              </a:rPr>
              <a:t>adder</a:t>
            </a:r>
            <a:r>
              <a:rPr lang="en-GB" sz="1500" dirty="0">
                <a:solidFill>
                  <a:schemeClr val="dk1"/>
                </a:solidFill>
                <a:latin typeface="Georgia"/>
                <a:ea typeface="Georgia"/>
                <a:cs typeface="Georgia"/>
                <a:sym typeface="Georgia"/>
              </a:rPr>
              <a:t>. The process was essentially the same as with cochineal, only this time I had to start by “washing” the madder roots by soaking them for a few hours. I then crushed them up with a mortar and pestle. </a:t>
            </a:r>
            <a:endParaRPr sz="1500" dirty="0">
              <a:solidFill>
                <a:schemeClr val="dk1"/>
              </a:solidFill>
              <a:latin typeface="Georgia"/>
              <a:ea typeface="Georgia"/>
              <a:cs typeface="Georgia"/>
              <a:sym typeface="Georgia"/>
            </a:endParaRPr>
          </a:p>
        </p:txBody>
      </p:sp>
      <p:sp>
        <p:nvSpPr>
          <p:cNvPr id="262" name="Google Shape;262;p34"/>
          <p:cNvSpPr txBox="1"/>
          <p:nvPr/>
        </p:nvSpPr>
        <p:spPr>
          <a:xfrm>
            <a:off x="274300" y="4488125"/>
            <a:ext cx="182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1. Soak the madder roots in water, then toss the water. Repeat until the water runs clear.</a:t>
            </a:r>
            <a:endParaRPr sz="900" b="1">
              <a:latin typeface="Georgia"/>
              <a:ea typeface="Georgia"/>
              <a:cs typeface="Georgia"/>
              <a:sym typeface="Georgia"/>
            </a:endParaRPr>
          </a:p>
        </p:txBody>
      </p:sp>
      <p:sp>
        <p:nvSpPr>
          <p:cNvPr id="263" name="Google Shape;263;p34"/>
          <p:cNvSpPr txBox="1"/>
          <p:nvPr/>
        </p:nvSpPr>
        <p:spPr>
          <a:xfrm>
            <a:off x="2446913" y="4626725"/>
            <a:ext cx="18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2. Crush! Crush! Crush! With a mortar and pestle.</a:t>
            </a:r>
            <a:endParaRPr sz="900" b="1">
              <a:latin typeface="Georgia"/>
              <a:ea typeface="Georgia"/>
              <a:cs typeface="Georgia"/>
              <a:sym typeface="Georgia"/>
            </a:endParaRPr>
          </a:p>
        </p:txBody>
      </p:sp>
      <p:sp>
        <p:nvSpPr>
          <p:cNvPr id="264" name="Google Shape;264;p34"/>
          <p:cNvSpPr txBox="1"/>
          <p:nvPr/>
        </p:nvSpPr>
        <p:spPr>
          <a:xfrm>
            <a:off x="4571988" y="4488125"/>
            <a:ext cx="2018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3. Boil for at least an hour until the color is as strong as you can make it. </a:t>
            </a:r>
            <a:endParaRPr sz="900" b="1">
              <a:latin typeface="Georgia"/>
              <a:ea typeface="Georgia"/>
              <a:cs typeface="Georgia"/>
              <a:sym typeface="Georgia"/>
            </a:endParaRPr>
          </a:p>
        </p:txBody>
      </p:sp>
      <p:sp>
        <p:nvSpPr>
          <p:cNvPr id="265" name="Google Shape;265;p34"/>
          <p:cNvSpPr txBox="1"/>
          <p:nvPr/>
        </p:nvSpPr>
        <p:spPr>
          <a:xfrm>
            <a:off x="7090025" y="4453150"/>
            <a:ext cx="18288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dirty="0">
                <a:latin typeface="Georgia"/>
                <a:ea typeface="Georgia"/>
                <a:cs typeface="Georgia"/>
                <a:sym typeface="Georgia"/>
              </a:rPr>
              <a:t>4. Filter out the pulp with funnel and coffee filter. </a:t>
            </a:r>
            <a:r>
              <a:rPr lang="en-GB" sz="900" b="1" dirty="0" smtClean="0">
                <a:latin typeface="Georgia"/>
                <a:ea typeface="Georgia"/>
                <a:cs typeface="Georgia"/>
                <a:sym typeface="Georgia"/>
              </a:rPr>
              <a:t>Add </a:t>
            </a:r>
            <a:r>
              <a:rPr lang="en-GB" sz="900" b="1" dirty="0">
                <a:latin typeface="Georgia"/>
                <a:ea typeface="Georgia"/>
                <a:cs typeface="Georgia"/>
                <a:sym typeface="Georgia"/>
              </a:rPr>
              <a:t>about a tablespoon of alum. </a:t>
            </a:r>
            <a:endParaRPr sz="900" b="1" dirty="0">
              <a:latin typeface="Georgia"/>
              <a:ea typeface="Georgia"/>
              <a:cs typeface="Georgia"/>
              <a:sym typeface="Georgia"/>
            </a:endParaRPr>
          </a:p>
        </p:txBody>
      </p:sp>
      <p:pic>
        <p:nvPicPr>
          <p:cNvPr id="266" name="Google Shape;266;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2238" y="1768925"/>
            <a:ext cx="2013170" cy="2684227"/>
          </a:xfrm>
          <a:prstGeom prst="rect">
            <a:avLst/>
          </a:prstGeom>
          <a:noFill/>
          <a:ln>
            <a:noFill/>
          </a:ln>
        </p:spPr>
      </p:pic>
      <p:pic>
        <p:nvPicPr>
          <p:cNvPr id="267" name="Google Shape;267;p3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46913" y="1768925"/>
            <a:ext cx="2013170" cy="2684227"/>
          </a:xfrm>
          <a:prstGeom prst="rect">
            <a:avLst/>
          </a:prstGeom>
          <a:noFill/>
          <a:ln>
            <a:noFill/>
          </a:ln>
        </p:spPr>
      </p:pic>
      <p:pic>
        <p:nvPicPr>
          <p:cNvPr id="268" name="Google Shape;268;p3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73913" y="1768925"/>
            <a:ext cx="2013170" cy="2684227"/>
          </a:xfrm>
          <a:prstGeom prst="rect">
            <a:avLst/>
          </a:prstGeom>
          <a:noFill/>
          <a:ln>
            <a:noFill/>
          </a:ln>
        </p:spPr>
      </p:pic>
      <p:pic>
        <p:nvPicPr>
          <p:cNvPr id="269" name="Google Shape;269;p3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948032" y="1790100"/>
            <a:ext cx="2013170" cy="26842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256225" y="84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980000"/>
                </a:solidFill>
                <a:latin typeface="Homemade Apple"/>
                <a:ea typeface="Homemade Apple"/>
                <a:cs typeface="Homemade Apple"/>
                <a:sym typeface="Homemade Apple"/>
              </a:rPr>
              <a:t>Madder Lake</a:t>
            </a:r>
            <a:endParaRPr>
              <a:solidFill>
                <a:srgbClr val="980000"/>
              </a:solidFill>
              <a:latin typeface="Homemade Apple"/>
              <a:ea typeface="Homemade Apple"/>
              <a:cs typeface="Homemade Apple"/>
              <a:sym typeface="Homemade Apple"/>
            </a:endParaRPr>
          </a:p>
        </p:txBody>
      </p:sp>
      <p:sp>
        <p:nvSpPr>
          <p:cNvPr id="275" name="Google Shape;275;p35"/>
          <p:cNvSpPr txBox="1">
            <a:spLocks noGrp="1"/>
          </p:cNvSpPr>
          <p:nvPr>
            <p:ph type="body" idx="1"/>
          </p:nvPr>
        </p:nvSpPr>
        <p:spPr>
          <a:xfrm>
            <a:off x="142250" y="657600"/>
            <a:ext cx="8520600" cy="51527"/>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sz="1500" strike="sngStrike" dirty="0">
              <a:solidFill>
                <a:schemeClr val="dk1"/>
              </a:solidFill>
              <a:latin typeface="Georgia"/>
              <a:ea typeface="Georgia"/>
              <a:cs typeface="Georgia"/>
              <a:sym typeface="Georgia"/>
            </a:endParaRPr>
          </a:p>
        </p:txBody>
      </p:sp>
      <p:sp>
        <p:nvSpPr>
          <p:cNvPr id="276" name="Google Shape;276;p35"/>
          <p:cNvSpPr txBox="1"/>
          <p:nvPr/>
        </p:nvSpPr>
        <p:spPr>
          <a:xfrm>
            <a:off x="236641" y="3806427"/>
            <a:ext cx="18288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dirty="0">
                <a:latin typeface="Georgia"/>
                <a:ea typeface="Georgia"/>
                <a:cs typeface="Georgia"/>
                <a:sym typeface="Georgia"/>
              </a:rPr>
              <a:t>5. Next, add your potash/water solution in small increments. Add it too fast and you’ll have a volcano, like me. </a:t>
            </a:r>
            <a:endParaRPr sz="900" b="1" dirty="0">
              <a:latin typeface="Georgia"/>
              <a:ea typeface="Georgia"/>
              <a:cs typeface="Georgia"/>
              <a:sym typeface="Georgia"/>
            </a:endParaRPr>
          </a:p>
        </p:txBody>
      </p:sp>
      <p:sp>
        <p:nvSpPr>
          <p:cNvPr id="277" name="Google Shape;277;p35"/>
          <p:cNvSpPr txBox="1"/>
          <p:nvPr/>
        </p:nvSpPr>
        <p:spPr>
          <a:xfrm>
            <a:off x="2936794" y="4383477"/>
            <a:ext cx="1828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dirty="0">
                <a:latin typeface="Georgia"/>
                <a:ea typeface="Georgia"/>
                <a:cs typeface="Georgia"/>
                <a:sym typeface="Georgia"/>
              </a:rPr>
              <a:t>6. After pigment starts to precipitate, filter it through a coffee filter and let it dry.  </a:t>
            </a:r>
            <a:endParaRPr sz="900" b="1" dirty="0">
              <a:latin typeface="Georgia"/>
              <a:ea typeface="Georgia"/>
              <a:cs typeface="Georgia"/>
              <a:sym typeface="Georgia"/>
            </a:endParaRPr>
          </a:p>
        </p:txBody>
      </p:sp>
      <p:sp>
        <p:nvSpPr>
          <p:cNvPr id="278" name="Google Shape;278;p35"/>
          <p:cNvSpPr txBox="1"/>
          <p:nvPr/>
        </p:nvSpPr>
        <p:spPr>
          <a:xfrm>
            <a:off x="5334582" y="2505825"/>
            <a:ext cx="3082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I had a surprisingly large yield of pigment, which I thought would take forever to dry if left in the coffee filter. I removed it and smeared it over a plastic container, then left it by an open window to dry. This process left me with a beautiful, rosey pigment!</a:t>
            </a:r>
            <a:endParaRPr sz="900" b="1">
              <a:latin typeface="Georgia"/>
              <a:ea typeface="Georgia"/>
              <a:cs typeface="Georgia"/>
              <a:sym typeface="Georgia"/>
            </a:endParaRPr>
          </a:p>
        </p:txBody>
      </p:sp>
      <p:pic>
        <p:nvPicPr>
          <p:cNvPr id="279" name="Google Shape;279;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326" y="1281827"/>
            <a:ext cx="1893431" cy="2524600"/>
          </a:xfrm>
          <a:prstGeom prst="rect">
            <a:avLst/>
          </a:prstGeom>
          <a:noFill/>
          <a:ln>
            <a:noFill/>
          </a:ln>
        </p:spPr>
      </p:pic>
      <p:pic>
        <p:nvPicPr>
          <p:cNvPr id="280" name="Google Shape;280;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32115" y="1744269"/>
            <a:ext cx="2286897" cy="25389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256225" y="84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980000"/>
                </a:solidFill>
                <a:latin typeface="Homemade Apple"/>
                <a:ea typeface="Homemade Apple"/>
                <a:cs typeface="Homemade Apple"/>
                <a:sym typeface="Homemade Apple"/>
              </a:rPr>
              <a:t>Red Onion Lake</a:t>
            </a:r>
            <a:endParaRPr>
              <a:solidFill>
                <a:srgbClr val="980000"/>
              </a:solidFill>
              <a:latin typeface="Homemade Apple"/>
              <a:ea typeface="Homemade Apple"/>
              <a:cs typeface="Homemade Apple"/>
              <a:sym typeface="Homemade Apple"/>
            </a:endParaRPr>
          </a:p>
        </p:txBody>
      </p:sp>
      <p:sp>
        <p:nvSpPr>
          <p:cNvPr id="286" name="Google Shape;286;p36"/>
          <p:cNvSpPr txBox="1">
            <a:spLocks noGrp="1"/>
          </p:cNvSpPr>
          <p:nvPr>
            <p:ph type="body" idx="1"/>
          </p:nvPr>
        </p:nvSpPr>
        <p:spPr>
          <a:xfrm>
            <a:off x="142250" y="657600"/>
            <a:ext cx="8520600" cy="1162398"/>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GB" sz="1500" dirty="0">
                <a:solidFill>
                  <a:schemeClr val="dk1"/>
                </a:solidFill>
                <a:latin typeface="Georgia"/>
                <a:ea typeface="Georgia"/>
                <a:cs typeface="Georgia"/>
                <a:sym typeface="Georgia"/>
              </a:rPr>
              <a:t>Spoiler alert: my red onion lake turned out green. The original </a:t>
            </a:r>
            <a:r>
              <a:rPr lang="en-GB" sz="1500" dirty="0" err="1">
                <a:solidFill>
                  <a:schemeClr val="dk1"/>
                </a:solidFill>
                <a:latin typeface="Georgia"/>
                <a:ea typeface="Georgia"/>
                <a:cs typeface="Georgia"/>
                <a:sym typeface="Georgia"/>
              </a:rPr>
              <a:t>color</a:t>
            </a:r>
            <a:r>
              <a:rPr lang="en-GB" sz="1500" dirty="0">
                <a:solidFill>
                  <a:schemeClr val="dk1"/>
                </a:solidFill>
                <a:latin typeface="Georgia"/>
                <a:ea typeface="Georgia"/>
                <a:cs typeface="Georgia"/>
                <a:sym typeface="Georgia"/>
              </a:rPr>
              <a:t> I was left with, after adding potash solution, was a dark, swampy green. I felt that my experiment failed, so I </a:t>
            </a:r>
            <a:r>
              <a:rPr lang="en-GB" sz="1500" dirty="0" smtClean="0">
                <a:solidFill>
                  <a:schemeClr val="tx1"/>
                </a:solidFill>
                <a:latin typeface="Georgia"/>
                <a:ea typeface="Georgia"/>
                <a:cs typeface="Georgia"/>
                <a:sym typeface="Georgia"/>
              </a:rPr>
              <a:t>added</a:t>
            </a:r>
            <a:r>
              <a:rPr lang="en-GB" sz="1500" dirty="0" smtClean="0">
                <a:solidFill>
                  <a:srgbClr val="FF0000"/>
                </a:solidFill>
                <a:latin typeface="Georgia"/>
                <a:ea typeface="Georgia"/>
                <a:cs typeface="Georgia"/>
                <a:sym typeface="Georgia"/>
              </a:rPr>
              <a:t> </a:t>
            </a:r>
            <a:r>
              <a:rPr lang="en-GB" sz="1500" dirty="0" smtClean="0">
                <a:solidFill>
                  <a:schemeClr val="dk1"/>
                </a:solidFill>
                <a:latin typeface="Georgia"/>
                <a:ea typeface="Georgia"/>
                <a:cs typeface="Georgia"/>
                <a:sym typeface="Georgia"/>
              </a:rPr>
              <a:t>vinegar </a:t>
            </a:r>
            <a:r>
              <a:rPr lang="en-GB" sz="1500" dirty="0">
                <a:solidFill>
                  <a:schemeClr val="dk1"/>
                </a:solidFill>
                <a:latin typeface="Georgia"/>
                <a:ea typeface="Georgia"/>
                <a:cs typeface="Georgia"/>
                <a:sym typeface="Georgia"/>
              </a:rPr>
              <a:t>to lower the pH </a:t>
            </a:r>
            <a:r>
              <a:rPr lang="en-GB" sz="1500" dirty="0" smtClean="0">
                <a:solidFill>
                  <a:schemeClr val="tx1"/>
                </a:solidFill>
                <a:latin typeface="Georgia"/>
                <a:ea typeface="Georgia"/>
                <a:cs typeface="Georgia"/>
                <a:sym typeface="Georgia"/>
              </a:rPr>
              <a:t>(i.e., make more acidic) </a:t>
            </a:r>
            <a:r>
              <a:rPr lang="en-GB" sz="1500" dirty="0" smtClean="0">
                <a:solidFill>
                  <a:schemeClr val="dk1"/>
                </a:solidFill>
                <a:latin typeface="Georgia"/>
                <a:ea typeface="Georgia"/>
                <a:cs typeface="Georgia"/>
                <a:sym typeface="Georgia"/>
              </a:rPr>
              <a:t>as </a:t>
            </a:r>
            <a:r>
              <a:rPr lang="en-GB" sz="1500" dirty="0">
                <a:solidFill>
                  <a:schemeClr val="dk1"/>
                </a:solidFill>
                <a:latin typeface="Georgia"/>
                <a:ea typeface="Georgia"/>
                <a:cs typeface="Georgia"/>
                <a:sym typeface="Georgia"/>
              </a:rPr>
              <a:t>a sort of “why not?” Hail Mary. The </a:t>
            </a:r>
            <a:r>
              <a:rPr lang="en-GB" sz="1500" dirty="0" err="1">
                <a:solidFill>
                  <a:schemeClr val="dk1"/>
                </a:solidFill>
                <a:latin typeface="Georgia"/>
                <a:ea typeface="Georgia"/>
                <a:cs typeface="Georgia"/>
                <a:sym typeface="Georgia"/>
              </a:rPr>
              <a:t>color</a:t>
            </a:r>
            <a:r>
              <a:rPr lang="en-GB" sz="1500" dirty="0">
                <a:solidFill>
                  <a:schemeClr val="dk1"/>
                </a:solidFill>
                <a:latin typeface="Georgia"/>
                <a:ea typeface="Georgia"/>
                <a:cs typeface="Georgia"/>
                <a:sym typeface="Georgia"/>
              </a:rPr>
              <a:t> turned into a vivid, bright green! The </a:t>
            </a:r>
            <a:r>
              <a:rPr lang="en-GB" sz="1500" dirty="0" err="1">
                <a:solidFill>
                  <a:schemeClr val="dk1"/>
                </a:solidFill>
                <a:latin typeface="Georgia"/>
                <a:ea typeface="Georgia"/>
                <a:cs typeface="Georgia"/>
                <a:sym typeface="Georgia"/>
              </a:rPr>
              <a:t>color</a:t>
            </a:r>
            <a:r>
              <a:rPr lang="en-GB" sz="1500" dirty="0">
                <a:solidFill>
                  <a:schemeClr val="dk1"/>
                </a:solidFill>
                <a:latin typeface="Georgia"/>
                <a:ea typeface="Georgia"/>
                <a:cs typeface="Georgia"/>
                <a:sym typeface="Georgia"/>
              </a:rPr>
              <a:t> was comparable to the green I accidentally made with pomegranate (a process I need to </a:t>
            </a:r>
            <a:r>
              <a:rPr lang="en-GB" sz="1500" dirty="0" smtClean="0">
                <a:solidFill>
                  <a:schemeClr val="dk1"/>
                </a:solidFill>
                <a:latin typeface="Georgia"/>
                <a:ea typeface="Georgia"/>
                <a:cs typeface="Georgia"/>
                <a:sym typeface="Georgia"/>
              </a:rPr>
              <a:t>refine</a:t>
            </a:r>
            <a:r>
              <a:rPr lang="en-GB" sz="1500" dirty="0" smtClean="0">
                <a:solidFill>
                  <a:schemeClr val="tx1"/>
                </a:solidFill>
                <a:latin typeface="Georgia"/>
                <a:ea typeface="Georgia"/>
                <a:cs typeface="Georgia"/>
                <a:sym typeface="Georgia"/>
              </a:rPr>
              <a:t>).  An important observation: </a:t>
            </a:r>
            <a:r>
              <a:rPr lang="en-GB" sz="1500" dirty="0" smtClean="0">
                <a:solidFill>
                  <a:schemeClr val="dk1"/>
                </a:solidFill>
                <a:latin typeface="Georgia"/>
                <a:ea typeface="Georgia"/>
                <a:cs typeface="Georgia"/>
                <a:sym typeface="Georgia"/>
              </a:rPr>
              <a:t>I </a:t>
            </a:r>
            <a:r>
              <a:rPr lang="en-GB" sz="1500" dirty="0">
                <a:solidFill>
                  <a:schemeClr val="dk1"/>
                </a:solidFill>
                <a:latin typeface="Georgia"/>
                <a:ea typeface="Georgia"/>
                <a:cs typeface="Georgia"/>
                <a:sym typeface="Georgia"/>
              </a:rPr>
              <a:t>had a huge yield of green pigment from very little onion skin, which is wonderful considering that onions are so affordable and I often have them on hand. Pomegranates, by comparison, are expensive and I only buy them as a treat. </a:t>
            </a:r>
            <a:endParaRPr sz="1500" dirty="0">
              <a:solidFill>
                <a:schemeClr val="dk1"/>
              </a:solidFill>
              <a:latin typeface="Georgia"/>
              <a:ea typeface="Georgia"/>
              <a:cs typeface="Georgia"/>
              <a:sym typeface="Georgia"/>
            </a:endParaRPr>
          </a:p>
        </p:txBody>
      </p:sp>
      <p:sp>
        <p:nvSpPr>
          <p:cNvPr id="287" name="Google Shape;287;p36"/>
          <p:cNvSpPr txBox="1"/>
          <p:nvPr/>
        </p:nvSpPr>
        <p:spPr>
          <a:xfrm>
            <a:off x="274300" y="4488125"/>
            <a:ext cx="1828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1. Separate the onion skins</a:t>
            </a:r>
            <a:endParaRPr sz="900" b="1">
              <a:latin typeface="Georgia"/>
              <a:ea typeface="Georgia"/>
              <a:cs typeface="Georgia"/>
              <a:sym typeface="Georgia"/>
            </a:endParaRPr>
          </a:p>
        </p:txBody>
      </p:sp>
      <p:sp>
        <p:nvSpPr>
          <p:cNvPr id="288" name="Google Shape;288;p36"/>
          <p:cNvSpPr txBox="1"/>
          <p:nvPr/>
        </p:nvSpPr>
        <p:spPr>
          <a:xfrm>
            <a:off x="2557700" y="4488125"/>
            <a:ext cx="182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2. Boil in water for about an hour, and add equivalent weight of alum as onion skin.</a:t>
            </a:r>
            <a:endParaRPr sz="900" b="1">
              <a:latin typeface="Georgia"/>
              <a:ea typeface="Georgia"/>
              <a:cs typeface="Georgia"/>
              <a:sym typeface="Georgia"/>
            </a:endParaRPr>
          </a:p>
        </p:txBody>
      </p:sp>
      <p:sp>
        <p:nvSpPr>
          <p:cNvPr id="289" name="Google Shape;289;p36"/>
          <p:cNvSpPr txBox="1"/>
          <p:nvPr/>
        </p:nvSpPr>
        <p:spPr>
          <a:xfrm>
            <a:off x="4571988" y="4488125"/>
            <a:ext cx="2018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3. Add potash solution. Where did this green come from? I brightened it up with vinegar.</a:t>
            </a:r>
            <a:endParaRPr sz="900" b="1">
              <a:latin typeface="Georgia"/>
              <a:ea typeface="Georgia"/>
              <a:cs typeface="Georgia"/>
              <a:sym typeface="Georgia"/>
            </a:endParaRPr>
          </a:p>
        </p:txBody>
      </p:sp>
      <p:pic>
        <p:nvPicPr>
          <p:cNvPr id="290" name="Google Shape;290;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4300" y="1846600"/>
            <a:ext cx="2013170" cy="2684227"/>
          </a:xfrm>
          <a:prstGeom prst="rect">
            <a:avLst/>
          </a:prstGeom>
          <a:noFill/>
          <a:ln>
            <a:noFill/>
          </a:ln>
        </p:spPr>
      </p:pic>
      <p:pic>
        <p:nvPicPr>
          <p:cNvPr id="291" name="Google Shape;291;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39870" y="1868900"/>
            <a:ext cx="1979720" cy="2639626"/>
          </a:xfrm>
          <a:prstGeom prst="rect">
            <a:avLst/>
          </a:prstGeom>
          <a:noFill/>
          <a:ln>
            <a:noFill/>
          </a:ln>
        </p:spPr>
      </p:pic>
      <p:pic>
        <p:nvPicPr>
          <p:cNvPr id="292" name="Google Shape;292;p3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71990" y="1915900"/>
            <a:ext cx="1909217" cy="25456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Making Oil Paint</a:t>
            </a:r>
            <a:endParaRPr>
              <a:latin typeface="Homemade Apple"/>
              <a:ea typeface="Homemade Apple"/>
              <a:cs typeface="Homemade Apple"/>
              <a:sym typeface="Homemade Apple"/>
            </a:endParaRPr>
          </a:p>
        </p:txBody>
      </p:sp>
      <p:sp>
        <p:nvSpPr>
          <p:cNvPr id="298" name="Google Shape;29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Georgia"/>
                <a:ea typeface="Georgia"/>
                <a:cs typeface="Georgia"/>
                <a:sym typeface="Georgia"/>
              </a:rPr>
              <a:t>I </a:t>
            </a:r>
            <a:r>
              <a:rPr lang="en-GB" dirty="0" smtClean="0">
                <a:latin typeface="Georgia"/>
                <a:ea typeface="Georgia"/>
                <a:cs typeface="Georgia"/>
                <a:sym typeface="Georgia"/>
              </a:rPr>
              <a:t>spent </a:t>
            </a:r>
            <a:r>
              <a:rPr lang="en-GB" dirty="0">
                <a:latin typeface="Georgia"/>
                <a:ea typeface="Georgia"/>
                <a:cs typeface="Georgia"/>
                <a:sym typeface="Georgia"/>
              </a:rPr>
              <a:t>a good amount of time covering the process of making pigments, but how do we turn these into paint?</a:t>
            </a:r>
            <a:endParaRPr dirty="0">
              <a:latin typeface="Georgia"/>
              <a:ea typeface="Georgia"/>
              <a:cs typeface="Georgia"/>
              <a:sym typeface="Georgia"/>
            </a:endParaRPr>
          </a:p>
          <a:p>
            <a:pPr marL="0" lvl="0" indent="0" algn="l" rtl="0">
              <a:spcBef>
                <a:spcPts val="1200"/>
              </a:spcBef>
              <a:spcAft>
                <a:spcPts val="0"/>
              </a:spcAft>
              <a:buNone/>
            </a:pPr>
            <a:r>
              <a:rPr lang="en-GB" dirty="0">
                <a:latin typeface="Georgia"/>
                <a:ea typeface="Georgia"/>
                <a:cs typeface="Georgia"/>
                <a:sym typeface="Georgia"/>
              </a:rPr>
              <a:t>You don’t need a lot of materials:</a:t>
            </a:r>
            <a:endParaRPr dirty="0">
              <a:latin typeface="Georgia"/>
              <a:ea typeface="Georgia"/>
              <a:cs typeface="Georgia"/>
              <a:sym typeface="Georgia"/>
            </a:endParaRPr>
          </a:p>
          <a:p>
            <a:pPr marL="457200" lvl="0" indent="-342900" algn="l" rtl="0">
              <a:spcBef>
                <a:spcPts val="1200"/>
              </a:spcBef>
              <a:spcAft>
                <a:spcPts val="0"/>
              </a:spcAft>
              <a:buSzPts val="1800"/>
              <a:buFont typeface="Georgia"/>
              <a:buAutoNum type="arabicPeriod"/>
            </a:pPr>
            <a:r>
              <a:rPr lang="en-GB" dirty="0">
                <a:latin typeface="Georgia"/>
                <a:ea typeface="Georgia"/>
                <a:cs typeface="Georgia"/>
                <a:sym typeface="Georgia"/>
              </a:rPr>
              <a:t>Medium of your choice (I used linseed oil, but you can use walnut oil, lavender oil, </a:t>
            </a:r>
            <a:r>
              <a:rPr lang="en-GB" dirty="0" err="1">
                <a:latin typeface="Georgia"/>
                <a:ea typeface="Georgia"/>
                <a:cs typeface="Georgia"/>
                <a:sym typeface="Georgia"/>
              </a:rPr>
              <a:t>watercolor</a:t>
            </a:r>
            <a:r>
              <a:rPr lang="en-GB" dirty="0">
                <a:latin typeface="Georgia"/>
                <a:ea typeface="Georgia"/>
                <a:cs typeface="Georgia"/>
                <a:sym typeface="Georgia"/>
              </a:rPr>
              <a:t> mediums like gum </a:t>
            </a:r>
            <a:r>
              <a:rPr lang="en-GB" dirty="0" err="1">
                <a:latin typeface="Georgia"/>
                <a:ea typeface="Georgia"/>
                <a:cs typeface="Georgia"/>
                <a:sym typeface="Georgia"/>
              </a:rPr>
              <a:t>arabic</a:t>
            </a:r>
            <a:r>
              <a:rPr lang="en-GB" dirty="0">
                <a:latin typeface="Georgia"/>
                <a:ea typeface="Georgia"/>
                <a:cs typeface="Georgia"/>
                <a:sym typeface="Georgia"/>
              </a:rPr>
              <a:t>, and even egg yolks!)</a:t>
            </a:r>
            <a:endParaRPr dirty="0">
              <a:latin typeface="Georgia"/>
              <a:ea typeface="Georgia"/>
              <a:cs typeface="Georgia"/>
              <a:sym typeface="Georgia"/>
            </a:endParaRPr>
          </a:p>
          <a:p>
            <a:pPr marL="457200" lvl="0" indent="-342900" algn="l" rtl="0">
              <a:spcBef>
                <a:spcPts val="0"/>
              </a:spcBef>
              <a:spcAft>
                <a:spcPts val="0"/>
              </a:spcAft>
              <a:buSzPts val="1800"/>
              <a:buFont typeface="Georgia"/>
              <a:buAutoNum type="arabicPeriod"/>
            </a:pPr>
            <a:r>
              <a:rPr lang="en-GB" dirty="0">
                <a:latin typeface="Georgia"/>
                <a:ea typeface="Georgia"/>
                <a:cs typeface="Georgia"/>
                <a:sym typeface="Georgia"/>
              </a:rPr>
              <a:t>Muller (there are some DIY options I found on </a:t>
            </a:r>
            <a:r>
              <a:rPr lang="en-GB" dirty="0" err="1">
                <a:latin typeface="Georgia"/>
                <a:ea typeface="Georgia"/>
                <a:cs typeface="Georgia"/>
                <a:sym typeface="Georgia"/>
              </a:rPr>
              <a:t>Youtube</a:t>
            </a:r>
            <a:r>
              <a:rPr lang="en-GB" dirty="0">
                <a:latin typeface="Georgia"/>
                <a:ea typeface="Georgia"/>
                <a:cs typeface="Georgia"/>
                <a:sym typeface="Georgia"/>
              </a:rPr>
              <a:t>, but a real one costs at least $30)</a:t>
            </a:r>
            <a:endParaRPr dirty="0">
              <a:latin typeface="Georgia"/>
              <a:ea typeface="Georgia"/>
              <a:cs typeface="Georgia"/>
              <a:sym typeface="Georgia"/>
            </a:endParaRPr>
          </a:p>
          <a:p>
            <a:pPr marL="457200" lvl="0" indent="-342900" algn="l" rtl="0">
              <a:spcBef>
                <a:spcPts val="0"/>
              </a:spcBef>
              <a:spcAft>
                <a:spcPts val="0"/>
              </a:spcAft>
              <a:buSzPts val="1800"/>
              <a:buFont typeface="Georgia"/>
              <a:buAutoNum type="arabicPeriod"/>
            </a:pPr>
            <a:r>
              <a:rPr lang="en-GB" dirty="0">
                <a:latin typeface="Georgia"/>
                <a:ea typeface="Georgia"/>
                <a:cs typeface="Georgia"/>
                <a:sym typeface="Georgia"/>
              </a:rPr>
              <a:t>Glass board (I used a glass plate since it was cheap, and roughed its surface with sandpaper)</a:t>
            </a:r>
            <a:endParaRPr dirty="0">
              <a:latin typeface="Georgia"/>
              <a:ea typeface="Georgia"/>
              <a:cs typeface="Georgia"/>
              <a:sym typeface="Georgia"/>
            </a:endParaRPr>
          </a:p>
          <a:p>
            <a:pPr marL="457200" lvl="0" indent="-342900" algn="l" rtl="0">
              <a:spcBef>
                <a:spcPts val="0"/>
              </a:spcBef>
              <a:spcAft>
                <a:spcPts val="0"/>
              </a:spcAft>
              <a:buSzPts val="1800"/>
              <a:buFont typeface="Georgia"/>
              <a:buAutoNum type="arabicPeriod"/>
            </a:pPr>
            <a:r>
              <a:rPr lang="en-GB" dirty="0">
                <a:latin typeface="Georgia"/>
                <a:ea typeface="Georgia"/>
                <a:cs typeface="Georgia"/>
                <a:sym typeface="Georgia"/>
              </a:rPr>
              <a:t>Palette knife</a:t>
            </a:r>
            <a:endParaRPr dirty="0">
              <a:latin typeface="Georgia"/>
              <a:ea typeface="Georgia"/>
              <a:cs typeface="Georgia"/>
              <a:sym typeface="Georgia"/>
            </a:endParaRPr>
          </a:p>
          <a:p>
            <a:pPr marL="457200" lvl="0" indent="-342900" algn="l" rtl="0">
              <a:spcBef>
                <a:spcPts val="0"/>
              </a:spcBef>
              <a:spcAft>
                <a:spcPts val="0"/>
              </a:spcAft>
              <a:buSzPts val="1800"/>
              <a:buFont typeface="Georgia"/>
              <a:buAutoNum type="arabicPeriod"/>
            </a:pPr>
            <a:r>
              <a:rPr lang="en-GB" dirty="0">
                <a:latin typeface="Georgia"/>
                <a:ea typeface="Georgia"/>
                <a:cs typeface="Georgia"/>
                <a:sym typeface="Georgia"/>
              </a:rPr>
              <a:t>Pigments, of course!</a:t>
            </a:r>
            <a:endParaRPr dirty="0">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Homemade Apple"/>
                <a:ea typeface="Homemade Apple"/>
                <a:cs typeface="Homemade Apple"/>
                <a:sym typeface="Homemade Apple"/>
              </a:rPr>
              <a:t>Making Oil Paint</a:t>
            </a:r>
            <a:endParaRPr>
              <a:latin typeface="Homemade Apple"/>
              <a:ea typeface="Homemade Apple"/>
              <a:cs typeface="Homemade Apple"/>
              <a:sym typeface="Homemade Apple"/>
            </a:endParaRPr>
          </a:p>
        </p:txBody>
      </p:sp>
      <p:sp>
        <p:nvSpPr>
          <p:cNvPr id="304" name="Google Shape;304;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Georgia"/>
                <a:ea typeface="Georgia"/>
                <a:cs typeface="Georgia"/>
                <a:sym typeface="Georgia"/>
              </a:rPr>
              <a:t>To make oil paint, you essentially need to incorporate your pigment into your medium of choice. Using a circular motion and some pressure, I worked my powdered pigments into linseed oil (of which you need surprisingly little) until I was left with a substance that resembled the oil paint I’m used to buying in tubes. </a:t>
            </a:r>
            <a:endParaRPr dirty="0">
              <a:latin typeface="Georgia"/>
              <a:ea typeface="Georgia"/>
              <a:cs typeface="Georgia"/>
              <a:sym typeface="Georgia"/>
            </a:endParaRPr>
          </a:p>
          <a:p>
            <a:pPr marL="0" lvl="0" indent="0" algn="l" rtl="0">
              <a:spcBef>
                <a:spcPts val="1200"/>
              </a:spcBef>
              <a:spcAft>
                <a:spcPts val="1200"/>
              </a:spcAft>
              <a:buNone/>
            </a:pPr>
            <a:r>
              <a:rPr lang="en-GB" dirty="0">
                <a:latin typeface="Georgia"/>
                <a:ea typeface="Georgia"/>
                <a:cs typeface="Georgia"/>
                <a:sym typeface="Georgia"/>
              </a:rPr>
              <a:t>Some pigments are harder to work with than others, but eventually I was able to get a paint out of nearly all of my samples! The one exception to this was my mica “pigment,” which I suspected might not work from the beginning: using a mortar and pestle, it’s really difficult to grind the mica down past a certain point. Even after </a:t>
            </a:r>
            <a:r>
              <a:rPr lang="en-GB" dirty="0" err="1">
                <a:latin typeface="Georgia"/>
                <a:ea typeface="Georgia"/>
                <a:cs typeface="Georgia"/>
                <a:sym typeface="Georgia"/>
              </a:rPr>
              <a:t>levigating</a:t>
            </a:r>
            <a:r>
              <a:rPr lang="en-GB" dirty="0">
                <a:latin typeface="Georgia"/>
                <a:ea typeface="Georgia"/>
                <a:cs typeface="Georgia"/>
                <a:sym typeface="Georgia"/>
              </a:rPr>
              <a:t>, you end up with large flakes of mica that just don’t adhere well to any medium or the paper you put them down on. I’ll try salvaging the mica pigment later on by applying it with glue. </a:t>
            </a:r>
            <a:endParaRPr dirty="0">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7725" y="434825"/>
            <a:ext cx="4557302" cy="2019900"/>
          </a:xfrm>
          <a:prstGeom prst="rect">
            <a:avLst/>
          </a:prstGeom>
          <a:noFill/>
          <a:ln>
            <a:noFill/>
          </a:ln>
        </p:spPr>
      </p:pic>
      <p:pic>
        <p:nvPicPr>
          <p:cNvPr id="310" name="Google Shape;310;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7725" y="2529450"/>
            <a:ext cx="4557302" cy="2128747"/>
          </a:xfrm>
          <a:prstGeom prst="rect">
            <a:avLst/>
          </a:prstGeom>
          <a:noFill/>
          <a:ln>
            <a:noFill/>
          </a:ln>
        </p:spPr>
      </p:pic>
      <p:sp>
        <p:nvSpPr>
          <p:cNvPr id="311" name="Google Shape;311;p39"/>
          <p:cNvSpPr txBox="1"/>
          <p:nvPr/>
        </p:nvSpPr>
        <p:spPr>
          <a:xfrm>
            <a:off x="4999200" y="1078650"/>
            <a:ext cx="39189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t>Without further ado, here’s the </a:t>
            </a:r>
            <a:r>
              <a:rPr lang="en-GB" dirty="0" err="1"/>
              <a:t>lineup</a:t>
            </a:r>
            <a:r>
              <a:rPr lang="en-GB" dirty="0"/>
              <a:t> of my successful pigments! I was able to collect pigment, left to right, from:</a:t>
            </a:r>
            <a:endParaRPr dirty="0"/>
          </a:p>
          <a:p>
            <a:pPr marL="457200" lvl="0" indent="-317500" algn="l" rtl="0">
              <a:spcBef>
                <a:spcPts val="0"/>
              </a:spcBef>
              <a:spcAft>
                <a:spcPts val="0"/>
              </a:spcAft>
              <a:buSzPts val="1400"/>
              <a:buAutoNum type="arabicPeriod"/>
            </a:pPr>
            <a:r>
              <a:rPr lang="en-GB" dirty="0"/>
              <a:t>Red Onion Skins (with lowered pH)</a:t>
            </a:r>
            <a:endParaRPr dirty="0"/>
          </a:p>
          <a:p>
            <a:pPr marL="457200" lvl="0" indent="-317500" algn="l" rtl="0">
              <a:spcBef>
                <a:spcPts val="0"/>
              </a:spcBef>
              <a:spcAft>
                <a:spcPts val="0"/>
              </a:spcAft>
              <a:buSzPts val="1400"/>
              <a:buAutoNum type="arabicPeriod"/>
            </a:pPr>
            <a:r>
              <a:rPr lang="en-GB" dirty="0"/>
              <a:t>Pomegranate skin </a:t>
            </a:r>
            <a:endParaRPr dirty="0"/>
          </a:p>
          <a:p>
            <a:pPr marL="457200" lvl="0" indent="-317500" algn="l" rtl="0">
              <a:spcBef>
                <a:spcPts val="0"/>
              </a:spcBef>
              <a:spcAft>
                <a:spcPts val="0"/>
              </a:spcAft>
              <a:buSzPts val="1400"/>
              <a:buAutoNum type="arabicPeriod"/>
            </a:pPr>
            <a:r>
              <a:rPr lang="en-GB" dirty="0"/>
              <a:t>Madder </a:t>
            </a:r>
            <a:r>
              <a:rPr lang="en-GB" dirty="0" smtClean="0"/>
              <a:t>Roots (from Kremer Pigments)</a:t>
            </a:r>
            <a:endParaRPr dirty="0"/>
          </a:p>
          <a:p>
            <a:pPr marL="457200" lvl="0" indent="-317500" algn="l" rtl="0">
              <a:spcBef>
                <a:spcPts val="0"/>
              </a:spcBef>
              <a:spcAft>
                <a:spcPts val="0"/>
              </a:spcAft>
              <a:buSzPts val="1400"/>
              <a:buAutoNum type="arabicPeriod"/>
            </a:pPr>
            <a:r>
              <a:rPr lang="en-GB" dirty="0"/>
              <a:t>Purple ochre </a:t>
            </a:r>
            <a:r>
              <a:rPr lang="en-GB" dirty="0" smtClean="0"/>
              <a:t>(from Kremer)</a:t>
            </a:r>
            <a:endParaRPr dirty="0"/>
          </a:p>
          <a:p>
            <a:pPr marL="457200" lvl="0" indent="-317500" algn="l" rtl="0">
              <a:spcBef>
                <a:spcPts val="0"/>
              </a:spcBef>
              <a:spcAft>
                <a:spcPts val="0"/>
              </a:spcAft>
              <a:buSzPts val="1400"/>
              <a:buAutoNum type="arabicPeriod"/>
            </a:pPr>
            <a:r>
              <a:rPr lang="en-GB" dirty="0"/>
              <a:t>Cochineal </a:t>
            </a:r>
            <a:r>
              <a:rPr lang="en-GB" dirty="0" smtClean="0"/>
              <a:t>(from Kremer)</a:t>
            </a:r>
            <a:endParaRPr dirty="0"/>
          </a:p>
          <a:p>
            <a:pPr marL="457200" lvl="0" indent="-317500" algn="l" rtl="0">
              <a:spcBef>
                <a:spcPts val="0"/>
              </a:spcBef>
              <a:spcAft>
                <a:spcPts val="0"/>
              </a:spcAft>
              <a:buSzPts val="1400"/>
              <a:buAutoNum type="arabicPeriod"/>
            </a:pPr>
            <a:r>
              <a:rPr lang="en-GB" dirty="0" smtClean="0"/>
              <a:t>Mica </a:t>
            </a:r>
            <a:r>
              <a:rPr lang="en-GB" dirty="0"/>
              <a:t>(without success making paint)</a:t>
            </a:r>
            <a:endParaRPr dirty="0"/>
          </a:p>
          <a:p>
            <a:pPr marL="457200" lvl="0" indent="-317500" algn="l" rtl="0">
              <a:spcBef>
                <a:spcPts val="0"/>
              </a:spcBef>
              <a:spcAft>
                <a:spcPts val="0"/>
              </a:spcAft>
              <a:buSzPts val="1400"/>
              <a:buAutoNum type="arabicPeriod"/>
            </a:pPr>
            <a:r>
              <a:rPr lang="en-GB" dirty="0"/>
              <a:t>Brick (dark tone)</a:t>
            </a:r>
            <a:endParaRPr dirty="0"/>
          </a:p>
          <a:p>
            <a:pPr marL="457200" lvl="0" indent="-317500" algn="l" rtl="0">
              <a:spcBef>
                <a:spcPts val="0"/>
              </a:spcBef>
              <a:spcAft>
                <a:spcPts val="0"/>
              </a:spcAft>
              <a:buSzPts val="1400"/>
              <a:buAutoNum type="arabicPeriod"/>
            </a:pPr>
            <a:r>
              <a:rPr lang="en-GB" dirty="0"/>
              <a:t>Brick (light tone)</a:t>
            </a:r>
            <a:endParaRPr dirty="0"/>
          </a:p>
          <a:p>
            <a:pPr marL="457200" lvl="0" indent="-317500" algn="l" rtl="0">
              <a:spcBef>
                <a:spcPts val="0"/>
              </a:spcBef>
              <a:spcAft>
                <a:spcPts val="0"/>
              </a:spcAft>
              <a:buSzPts val="1400"/>
              <a:buAutoNum type="arabicPeriod"/>
            </a:pPr>
            <a:r>
              <a:rPr lang="en-GB" dirty="0"/>
              <a:t>Yellow Ochre </a:t>
            </a:r>
            <a:r>
              <a:rPr lang="en-GB" dirty="0" smtClean="0"/>
              <a:t>(from Kremer)</a:t>
            </a:r>
            <a:endParaRPr dirty="0"/>
          </a:p>
          <a:p>
            <a:pPr marL="457200" lvl="0" indent="-317500" algn="l" rtl="0">
              <a:spcBef>
                <a:spcPts val="0"/>
              </a:spcBef>
              <a:spcAft>
                <a:spcPts val="0"/>
              </a:spcAft>
              <a:buSzPts val="1400"/>
              <a:buAutoNum type="arabicPeriod"/>
            </a:pPr>
            <a:r>
              <a:rPr lang="en-GB" dirty="0"/>
              <a:t>Black Glass (obsidian-like stone)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193825" y="-321174"/>
            <a:ext cx="4097349" cy="5936148"/>
          </a:xfrm>
          <a:prstGeom prst="rect">
            <a:avLst/>
          </a:prstGeom>
          <a:noFill/>
          <a:ln>
            <a:noFill/>
          </a:ln>
        </p:spPr>
      </p:pic>
      <p:sp>
        <p:nvSpPr>
          <p:cNvPr id="317" name="Google Shape;317;p40"/>
          <p:cNvSpPr txBox="1">
            <a:spLocks noGrp="1"/>
          </p:cNvSpPr>
          <p:nvPr>
            <p:ph type="body" idx="4294967295"/>
          </p:nvPr>
        </p:nvSpPr>
        <p:spPr>
          <a:xfrm>
            <a:off x="6567775" y="696686"/>
            <a:ext cx="2265600" cy="4111689"/>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GB" sz="2500" dirty="0">
                <a:solidFill>
                  <a:schemeClr val="dk1"/>
                </a:solidFill>
                <a:latin typeface="Times New Roman" panose="02020603050405020304" pitchFamily="18" charset="0"/>
                <a:ea typeface="Georgia"/>
                <a:cs typeface="Times New Roman" panose="02020603050405020304" pitchFamily="18" charset="0"/>
                <a:sym typeface="Georgia"/>
              </a:rPr>
              <a:t>Here’s what everything looks like painted </a:t>
            </a:r>
            <a:r>
              <a:rPr lang="en-GB" sz="2500" dirty="0" smtClean="0">
                <a:solidFill>
                  <a:schemeClr val="dk1"/>
                </a:solidFill>
                <a:latin typeface="Times New Roman" panose="02020603050405020304" pitchFamily="18" charset="0"/>
                <a:ea typeface="Georgia"/>
                <a:cs typeface="Times New Roman" panose="02020603050405020304" pitchFamily="18" charset="0"/>
                <a:sym typeface="Georgia"/>
              </a:rPr>
              <a:t>out</a:t>
            </a:r>
            <a:r>
              <a:rPr lang="en-GB" sz="2500" dirty="0">
                <a:solidFill>
                  <a:schemeClr val="dk1"/>
                </a:solidFill>
                <a:latin typeface="Times New Roman" panose="02020603050405020304" pitchFamily="18" charset="0"/>
                <a:ea typeface="Georgia"/>
                <a:cs typeface="Times New Roman" panose="02020603050405020304" pitchFamily="18" charset="0"/>
                <a:sym typeface="Georgia"/>
              </a:rPr>
              <a:t>:</a:t>
            </a:r>
            <a:endParaRPr lang="en-GB" sz="2500" dirty="0" smtClean="0">
              <a:solidFill>
                <a:schemeClr val="dk1"/>
              </a:solidFill>
              <a:latin typeface="Times New Roman" panose="02020603050405020304" pitchFamily="18" charset="0"/>
              <a:ea typeface="Georgia"/>
              <a:cs typeface="Times New Roman" panose="02020603050405020304" pitchFamily="18" charset="0"/>
              <a:sym typeface="Georgia"/>
            </a:endParaRPr>
          </a:p>
          <a:p>
            <a:pPr marL="0" lvl="0" indent="0" algn="l" rtl="0">
              <a:spcBef>
                <a:spcPts val="0"/>
              </a:spcBef>
              <a:spcAft>
                <a:spcPts val="0"/>
              </a:spcAft>
              <a:buNone/>
            </a:pPr>
            <a:endParaRPr lang="en-GB" sz="2200" dirty="0" smtClean="0">
              <a:solidFill>
                <a:schemeClr val="dk1"/>
              </a:solidFill>
              <a:latin typeface="Times New Roman" panose="02020603050405020304" pitchFamily="18" charset="0"/>
              <a:ea typeface="Georgia"/>
              <a:cs typeface="Times New Roman" panose="02020603050405020304" pitchFamily="18" charset="0"/>
              <a:sym typeface="Georgia"/>
            </a:endParaRPr>
          </a:p>
          <a:p>
            <a:pPr marL="0" indent="0">
              <a:buNone/>
            </a:pPr>
            <a:r>
              <a:rPr lang="en-GB" sz="2200" dirty="0" smtClean="0">
                <a:solidFill>
                  <a:schemeClr val="dk1"/>
                </a:solidFill>
                <a:latin typeface="Times New Roman" panose="02020603050405020304" pitchFamily="18" charset="0"/>
                <a:ea typeface="Georgia"/>
                <a:cs typeface="Times New Roman" panose="02020603050405020304" pitchFamily="18" charset="0"/>
                <a:sym typeface="Georgia"/>
              </a:rPr>
              <a:t>Left: Cochineal, Yellow Ochre, Azurite, foraged “pink stone”</a:t>
            </a:r>
            <a:endParaRPr lang="en-GB" sz="2200" dirty="0">
              <a:solidFill>
                <a:schemeClr val="dk1"/>
              </a:solidFill>
              <a:latin typeface="Times New Roman" panose="02020603050405020304" pitchFamily="18" charset="0"/>
              <a:ea typeface="Georgia"/>
              <a:cs typeface="Times New Roman" panose="02020603050405020304" pitchFamily="18" charset="0"/>
              <a:sym typeface="Georgia"/>
            </a:endParaRPr>
          </a:p>
          <a:p>
            <a:pPr marL="0" lvl="0" indent="0" algn="l" rtl="0">
              <a:spcBef>
                <a:spcPts val="0"/>
              </a:spcBef>
              <a:spcAft>
                <a:spcPts val="0"/>
              </a:spcAft>
              <a:buNone/>
            </a:pPr>
            <a:r>
              <a:rPr lang="en-GB" sz="2200" dirty="0" smtClean="0">
                <a:solidFill>
                  <a:schemeClr val="dk1"/>
                </a:solidFill>
                <a:latin typeface="Times New Roman" panose="02020603050405020304" pitchFamily="18" charset="0"/>
                <a:ea typeface="Georgia"/>
                <a:cs typeface="Times New Roman" panose="02020603050405020304" pitchFamily="18" charset="0"/>
                <a:sym typeface="Georgia"/>
              </a:rPr>
              <a:t>mixed with various binders as noted to the left.</a:t>
            </a:r>
          </a:p>
          <a:p>
            <a:pPr marL="0" lvl="0" indent="0" algn="l" rtl="0">
              <a:spcBef>
                <a:spcPts val="0"/>
              </a:spcBef>
              <a:spcAft>
                <a:spcPts val="0"/>
              </a:spcAft>
              <a:buNone/>
            </a:pPr>
            <a:endParaRPr lang="en-GB" sz="2200" dirty="0">
              <a:solidFill>
                <a:schemeClr val="dk1"/>
              </a:solidFill>
              <a:latin typeface="Times New Roman" panose="02020603050405020304" pitchFamily="18" charset="0"/>
              <a:ea typeface="Georgia"/>
              <a:cs typeface="Times New Roman" panose="02020603050405020304" pitchFamily="18" charset="0"/>
              <a:sym typeface="Georgia"/>
            </a:endParaRPr>
          </a:p>
          <a:p>
            <a:pPr marL="0" lvl="0" indent="0" algn="l" rtl="0">
              <a:spcBef>
                <a:spcPts val="0"/>
              </a:spcBef>
              <a:spcAft>
                <a:spcPts val="0"/>
              </a:spcAft>
              <a:buNone/>
            </a:pPr>
            <a:r>
              <a:rPr lang="en-GB" sz="2200" dirty="0" smtClean="0">
                <a:solidFill>
                  <a:schemeClr val="dk1"/>
                </a:solidFill>
                <a:latin typeface="Times New Roman" panose="02020603050405020304" pitchFamily="18" charset="0"/>
                <a:ea typeface="Georgia"/>
                <a:cs typeface="Times New Roman" panose="02020603050405020304" pitchFamily="18" charset="0"/>
                <a:sym typeface="Georgia"/>
              </a:rPr>
              <a:t>Right:</a:t>
            </a:r>
          </a:p>
          <a:p>
            <a:pPr marL="0" lvl="0" indent="0" algn="l" rtl="0">
              <a:spcBef>
                <a:spcPts val="0"/>
              </a:spcBef>
              <a:spcAft>
                <a:spcPts val="0"/>
              </a:spcAft>
              <a:buNone/>
            </a:pPr>
            <a:r>
              <a:rPr lang="en-GB" sz="2200" dirty="0" smtClean="0">
                <a:solidFill>
                  <a:schemeClr val="dk1"/>
                </a:solidFill>
                <a:latin typeface="Times New Roman" panose="02020603050405020304" pitchFamily="18" charset="0"/>
                <a:ea typeface="Georgia"/>
                <a:cs typeface="Times New Roman" panose="02020603050405020304" pitchFamily="18" charset="0"/>
                <a:sym typeface="Georgia"/>
              </a:rPr>
              <a:t>I </a:t>
            </a:r>
            <a:r>
              <a:rPr lang="en-GB" sz="2200" dirty="0">
                <a:solidFill>
                  <a:schemeClr val="dk1"/>
                </a:solidFill>
                <a:latin typeface="Times New Roman" panose="02020603050405020304" pitchFamily="18" charset="0"/>
                <a:ea typeface="Georgia"/>
                <a:cs typeface="Times New Roman" panose="02020603050405020304" pitchFamily="18" charset="0"/>
                <a:sym typeface="Georgia"/>
              </a:rPr>
              <a:t>made all of my paints using linseed oil as a binding medium. </a:t>
            </a:r>
            <a:endParaRPr sz="2200" dirty="0">
              <a:solidFill>
                <a:schemeClr val="dk1"/>
              </a:solidFill>
              <a:latin typeface="Times New Roman" panose="02020603050405020304" pitchFamily="18" charset="0"/>
              <a:ea typeface="Georgia"/>
              <a:cs typeface="Times New Roman" panose="02020603050405020304" pitchFamily="18" charset="0"/>
              <a:sym typeface="Georgia"/>
            </a:endParaRPr>
          </a:p>
          <a:p>
            <a:pPr marL="0" lvl="0" indent="0" algn="l" rtl="0">
              <a:spcBef>
                <a:spcPts val="1200"/>
              </a:spcBef>
              <a:spcAft>
                <a:spcPts val="1200"/>
              </a:spcAft>
              <a:buNone/>
            </a:pPr>
            <a:r>
              <a:rPr lang="en-GB" sz="2200" dirty="0">
                <a:solidFill>
                  <a:schemeClr val="dk1"/>
                </a:solidFill>
                <a:latin typeface="Times New Roman" panose="02020603050405020304" pitchFamily="18" charset="0"/>
                <a:ea typeface="Georgia"/>
                <a:cs typeface="Times New Roman" panose="02020603050405020304" pitchFamily="18" charset="0"/>
                <a:sym typeface="Georgia"/>
              </a:rPr>
              <a:t>The Ultramarine blue pictured is actually a synthetic pigment that I bought pre-made from a local art store. I was hoping to find some natural source that could achieve a similar </a:t>
            </a:r>
            <a:r>
              <a:rPr lang="en-GB" sz="2200" dirty="0" err="1">
                <a:solidFill>
                  <a:schemeClr val="dk1"/>
                </a:solidFill>
                <a:latin typeface="Times New Roman" panose="02020603050405020304" pitchFamily="18" charset="0"/>
                <a:ea typeface="Georgia"/>
                <a:cs typeface="Times New Roman" panose="02020603050405020304" pitchFamily="18" charset="0"/>
                <a:sym typeface="Georgia"/>
              </a:rPr>
              <a:t>color</a:t>
            </a:r>
            <a:r>
              <a:rPr lang="en-GB" sz="2200" dirty="0">
                <a:solidFill>
                  <a:schemeClr val="dk1"/>
                </a:solidFill>
                <a:latin typeface="Times New Roman" panose="02020603050405020304" pitchFamily="18" charset="0"/>
                <a:ea typeface="Georgia"/>
                <a:cs typeface="Times New Roman" panose="02020603050405020304" pitchFamily="18" charset="0"/>
                <a:sym typeface="Georgia"/>
              </a:rPr>
              <a:t>, but I didn’t have luck with that</a:t>
            </a:r>
            <a:r>
              <a:rPr lang="en-GB" sz="1500" dirty="0">
                <a:solidFill>
                  <a:schemeClr val="dk1"/>
                </a:solidFill>
                <a:latin typeface="Georgia"/>
                <a:ea typeface="Georgia"/>
                <a:cs typeface="Georgia"/>
                <a:sym typeface="Georgia"/>
              </a:rPr>
              <a:t>. </a:t>
            </a:r>
            <a:endParaRPr sz="1500" dirty="0">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dirty="0">
                <a:latin typeface="Homemade Apple"/>
                <a:ea typeface="Homemade Apple"/>
                <a:cs typeface="Homemade Apple"/>
                <a:sym typeface="Homemade Apple"/>
              </a:rPr>
              <a:t>Sourcing Information </a:t>
            </a:r>
            <a:endParaRPr dirty="0"/>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dirty="0" smtClean="0">
                <a:solidFill>
                  <a:schemeClr val="dk1"/>
                </a:solidFill>
                <a:latin typeface="Georgia"/>
                <a:ea typeface="Georgia"/>
                <a:cs typeface="Georgia"/>
                <a:sym typeface="Georgia"/>
              </a:rPr>
              <a:t>The </a:t>
            </a:r>
            <a:r>
              <a:rPr lang="en-GB" sz="1300" dirty="0">
                <a:solidFill>
                  <a:schemeClr val="dk1"/>
                </a:solidFill>
                <a:latin typeface="Georgia"/>
                <a:ea typeface="Georgia"/>
                <a:cs typeface="Georgia"/>
                <a:sym typeface="Georgia"/>
              </a:rPr>
              <a:t>most difficult part of this whole process was the search for detailed information. </a:t>
            </a:r>
            <a:endParaRPr sz="1300" dirty="0">
              <a:solidFill>
                <a:schemeClr val="dk1"/>
              </a:solidFill>
              <a:latin typeface="Georgia"/>
              <a:ea typeface="Georgia"/>
              <a:cs typeface="Georgia"/>
              <a:sym typeface="Georgia"/>
            </a:endParaRPr>
          </a:p>
          <a:p>
            <a:pPr marL="0" lvl="0" indent="0" algn="l" rtl="0">
              <a:spcBef>
                <a:spcPts val="1200"/>
              </a:spcBef>
              <a:spcAft>
                <a:spcPts val="0"/>
              </a:spcAft>
              <a:buNone/>
            </a:pPr>
            <a:r>
              <a:rPr lang="en-GB" sz="1300" dirty="0">
                <a:solidFill>
                  <a:schemeClr val="dk1"/>
                </a:solidFill>
                <a:latin typeface="Georgia"/>
                <a:ea typeface="Georgia"/>
                <a:cs typeface="Georgia"/>
                <a:sym typeface="Georgia"/>
              </a:rPr>
              <a:t>Reading historical manuscripts like </a:t>
            </a:r>
            <a:r>
              <a:rPr lang="en-GB" sz="1300" u="sng" dirty="0">
                <a:solidFill>
                  <a:schemeClr val="accent5"/>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Ms. Fr. 640</a:t>
            </a:r>
            <a:r>
              <a:rPr lang="en-GB" sz="1300" dirty="0">
                <a:solidFill>
                  <a:schemeClr val="dk1"/>
                </a:solidFill>
                <a:latin typeface="Georgia"/>
                <a:ea typeface="Georgia"/>
                <a:cs typeface="Georgia"/>
                <a:sym typeface="Georgia"/>
              </a:rPr>
              <a:t>, you can catch a glimpse of how </a:t>
            </a:r>
            <a:r>
              <a:rPr lang="en-GB" sz="1300" dirty="0" smtClean="0">
                <a:solidFill>
                  <a:schemeClr val="dk1"/>
                </a:solidFill>
                <a:latin typeface="Georgia"/>
                <a:ea typeface="Georgia"/>
                <a:cs typeface="Georgia"/>
                <a:sym typeface="Georgia"/>
              </a:rPr>
              <a:t>craftspeople </a:t>
            </a:r>
            <a:r>
              <a:rPr lang="en-GB" sz="1300" dirty="0">
                <a:solidFill>
                  <a:schemeClr val="dk1"/>
                </a:solidFill>
                <a:latin typeface="Georgia"/>
                <a:ea typeface="Georgia"/>
                <a:cs typeface="Georgia"/>
                <a:sym typeface="Georgia"/>
              </a:rPr>
              <a:t>would have thought about pigment and paint pre-little-metal-tube era. There are hints about the process of foraging for </a:t>
            </a:r>
            <a:r>
              <a:rPr lang="en-GB" sz="1300" dirty="0" smtClean="0">
                <a:solidFill>
                  <a:schemeClr val="dk1"/>
                </a:solidFill>
                <a:latin typeface="Georgia"/>
                <a:ea typeface="Georgia"/>
                <a:cs typeface="Georgia"/>
                <a:sym typeface="Georgia"/>
              </a:rPr>
              <a:t>materials, </a:t>
            </a:r>
            <a:r>
              <a:rPr lang="en-GB" sz="1300" dirty="0">
                <a:solidFill>
                  <a:schemeClr val="dk1"/>
                </a:solidFill>
                <a:latin typeface="Georgia"/>
                <a:ea typeface="Georgia"/>
                <a:cs typeface="Georgia"/>
                <a:sym typeface="Georgia"/>
              </a:rPr>
              <a:t>but perhaps because its author was dedicated to a whole range of craft (taxidermy, casting, cooking, and medicine, to name a few), many fundamental instructions are left out, and some (for my efforts, at least) superfluous instructions left in. </a:t>
            </a:r>
            <a:endParaRPr sz="1300" dirty="0">
              <a:solidFill>
                <a:schemeClr val="dk1"/>
              </a:solidFill>
              <a:latin typeface="Georgia"/>
              <a:ea typeface="Georgia"/>
              <a:cs typeface="Georgia"/>
              <a:sym typeface="Georgia"/>
            </a:endParaRPr>
          </a:p>
          <a:p>
            <a:pPr marL="0" lvl="0" indent="0" algn="l" rtl="0">
              <a:spcBef>
                <a:spcPts val="1200"/>
              </a:spcBef>
              <a:spcAft>
                <a:spcPts val="1200"/>
              </a:spcAft>
              <a:buClr>
                <a:schemeClr val="dk1"/>
              </a:buClr>
              <a:buSzPts val="1100"/>
              <a:buFont typeface="Arial"/>
              <a:buNone/>
            </a:pPr>
            <a:r>
              <a:rPr lang="en-GB" sz="1300" dirty="0">
                <a:solidFill>
                  <a:schemeClr val="dk1"/>
                </a:solidFill>
                <a:latin typeface="Georgia"/>
                <a:ea typeface="Georgia"/>
                <a:cs typeface="Georgia"/>
                <a:sym typeface="Georgia"/>
              </a:rPr>
              <a:t>Here are some excerpts, to give you an idea of the type of information available to me:</a:t>
            </a:r>
            <a:endParaRPr sz="1300" dirty="0">
              <a:solidFill>
                <a:schemeClr val="dk1"/>
              </a:solidFill>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p:nvPr/>
        </p:nvSpPr>
        <p:spPr>
          <a:xfrm>
            <a:off x="109976" y="360993"/>
            <a:ext cx="8529600" cy="5004417"/>
          </a:xfrm>
          <a:prstGeom prst="rect">
            <a:avLst/>
          </a:prstGeom>
          <a:noFill/>
          <a:ln>
            <a:noFill/>
          </a:ln>
        </p:spPr>
        <p:txBody>
          <a:bodyPr spcFirstLastPara="1" wrap="square" lIns="91425" tIns="91425" rIns="91425" bIns="91425" anchor="t" anchorCtr="0">
            <a:spAutoFit/>
          </a:bodyPr>
          <a:lstStyle/>
          <a:p>
            <a:pPr marL="279400" lvl="0" indent="-279400">
              <a:lnSpc>
                <a:spcPct val="135000"/>
              </a:lnSpc>
            </a:pPr>
            <a:r>
              <a:rPr lang="en-GB" sz="800" dirty="0" smtClean="0">
                <a:solidFill>
                  <a:schemeClr val="dk1"/>
                </a:solidFill>
                <a:latin typeface="+mj-lt"/>
              </a:rPr>
              <a:t>Recipes for making lakes from </a:t>
            </a:r>
            <a:r>
              <a:rPr lang="en-US" sz="800" dirty="0">
                <a:latin typeface="+mj-lt"/>
              </a:rPr>
              <a:t>Jo Kirby et al, </a:t>
            </a:r>
            <a:r>
              <a:rPr lang="en-US" sz="800" i="1" dirty="0" smtClean="0">
                <a:latin typeface="+mj-lt"/>
              </a:rPr>
              <a:t>Natural </a:t>
            </a:r>
            <a:r>
              <a:rPr lang="en-US" sz="800" i="1" dirty="0">
                <a:latin typeface="+mj-lt"/>
              </a:rPr>
              <a:t>Colorants for Dyeing and Lake Pigments: Practical Recipes and their Historical Sources</a:t>
            </a:r>
            <a:r>
              <a:rPr lang="en-US" sz="800" dirty="0">
                <a:latin typeface="+mj-lt"/>
              </a:rPr>
              <a:t> (Archetype Publications, London, 2014</a:t>
            </a:r>
            <a:r>
              <a:rPr lang="en-US" sz="800" dirty="0" smtClean="0">
                <a:latin typeface="+mj-lt"/>
              </a:rPr>
              <a:t>).</a:t>
            </a:r>
          </a:p>
          <a:p>
            <a:pPr marL="279400" lvl="0" indent="-279400">
              <a:lnSpc>
                <a:spcPct val="135000"/>
              </a:lnSpc>
            </a:pPr>
            <a:r>
              <a:rPr lang="en-GB" sz="800" dirty="0" smtClean="0">
                <a:solidFill>
                  <a:schemeClr val="dk1"/>
                </a:solidFill>
              </a:rPr>
              <a:t>Andrew </a:t>
            </a:r>
            <a:r>
              <a:rPr lang="en-GB" sz="800" dirty="0">
                <a:solidFill>
                  <a:schemeClr val="dk1"/>
                </a:solidFill>
              </a:rPr>
              <a:t>Pheasant JAK Films. </a:t>
            </a:r>
            <a:r>
              <a:rPr lang="en-GB" sz="800" i="1" dirty="0">
                <a:solidFill>
                  <a:schemeClr val="dk1"/>
                </a:solidFill>
              </a:rPr>
              <a:t>Captured by Colour: Introduction to Natural Dyes</a:t>
            </a:r>
            <a:r>
              <a:rPr lang="en-GB" sz="800" dirty="0">
                <a:solidFill>
                  <a:schemeClr val="dk1"/>
                </a:solidFill>
              </a:rPr>
              <a:t>, 2020.</a:t>
            </a:r>
            <a:r>
              <a:rPr lang="en-GB" sz="800" dirty="0">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3"/>
              </a:rPr>
              <a:t>https://www.youtube.com/watch?v=467J41gx2Tk</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err="1">
                <a:solidFill>
                  <a:schemeClr val="dk1"/>
                </a:solidFill>
              </a:rPr>
              <a:t>BillyNou</a:t>
            </a:r>
            <a:r>
              <a:rPr lang="en-GB" sz="800" dirty="0">
                <a:solidFill>
                  <a:schemeClr val="dk1"/>
                </a:solidFill>
              </a:rPr>
              <a:t>. </a:t>
            </a:r>
            <a:r>
              <a:rPr lang="en-GB" sz="800" i="1" dirty="0">
                <a:solidFill>
                  <a:schemeClr val="dk1"/>
                </a:solidFill>
              </a:rPr>
              <a:t>HOW TO NATURAL DYE AT HOME WITH AVOCADO | BOTANICAL COLOUR | SHADES OF PINK</a:t>
            </a:r>
            <a:r>
              <a:rPr lang="en-GB" sz="800" dirty="0">
                <a:solidFill>
                  <a:schemeClr val="dk1"/>
                </a:solidFill>
              </a:rPr>
              <a:t>, 2018.</a:t>
            </a:r>
            <a:r>
              <a:rPr lang="en-GB" sz="800" dirty="0">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4"/>
              </a:rPr>
              <a:t>https://www.youtube.com/watch?v=bF-HccgND8Y</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Casa Caribe. </a:t>
            </a:r>
            <a:r>
              <a:rPr lang="en-GB" sz="800" i="1" dirty="0">
                <a:solidFill>
                  <a:schemeClr val="dk1"/>
                </a:solidFill>
              </a:rPr>
              <a:t>AVOCADO SKIN | HOW to NATURAL DYE at HOME  | Pink Using Avocado Skins | BOTANICAL </a:t>
            </a:r>
            <a:r>
              <a:rPr lang="en-GB" sz="800" i="1" dirty="0" err="1">
                <a:solidFill>
                  <a:schemeClr val="dk1"/>
                </a:solidFill>
              </a:rPr>
              <a:t>COLOURS|CasaCaribe</a:t>
            </a:r>
            <a:r>
              <a:rPr lang="en-GB" sz="800" dirty="0">
                <a:solidFill>
                  <a:schemeClr val="dk1"/>
                </a:solidFill>
              </a:rPr>
              <a:t>, 2020.</a:t>
            </a:r>
            <a:r>
              <a:rPr lang="en-GB" sz="800" dirty="0">
                <a:solidFill>
                  <a:schemeClr val="dk1"/>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5"/>
              </a:rPr>
              <a:t>https://www.youtube.com/watch?v=bBrCTwM6_V8</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Dana. “Foraging for Pigments from Local Rocks: Making </a:t>
            </a:r>
            <a:r>
              <a:rPr lang="en-GB" sz="800" dirty="0" err="1">
                <a:solidFill>
                  <a:schemeClr val="dk1"/>
                </a:solidFill>
              </a:rPr>
              <a:t>Watercolors</a:t>
            </a:r>
            <a:r>
              <a:rPr lang="en-GB" sz="800" dirty="0">
                <a:solidFill>
                  <a:schemeClr val="dk1"/>
                </a:solidFill>
              </a:rPr>
              <a:t>, Oils, and Egg Tempera Paint from the Land!” </a:t>
            </a:r>
            <a:r>
              <a:rPr lang="en-GB" sz="800" i="1" dirty="0">
                <a:solidFill>
                  <a:schemeClr val="dk1"/>
                </a:solidFill>
              </a:rPr>
              <a:t>The Druid’s Garden</a:t>
            </a:r>
            <a:r>
              <a:rPr lang="en-GB" sz="800" dirty="0">
                <a:solidFill>
                  <a:schemeClr val="dk1"/>
                </a:solidFill>
              </a:rPr>
              <a:t> (blog), May 12, 2019.</a:t>
            </a:r>
            <a:r>
              <a:rPr lang="en-GB" sz="800" dirty="0">
                <a:solidFill>
                  <a:schemeClr val="dk1"/>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6"/>
              </a:rPr>
              <a:t>https://druidgarden.wordpress.com/2019/05/12/make-your-own-paints-from-local-rocks-watercolors-oils-and-egg-tempera-from-the-land/</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Great Big Story. </a:t>
            </a:r>
            <a:r>
              <a:rPr lang="en-GB" sz="800" i="1" dirty="0">
                <a:solidFill>
                  <a:schemeClr val="dk1"/>
                </a:solidFill>
              </a:rPr>
              <a:t>This Man Protects the World’s Rarest </a:t>
            </a:r>
            <a:r>
              <a:rPr lang="en-GB" sz="800" i="1" dirty="0" err="1">
                <a:solidFill>
                  <a:schemeClr val="dk1"/>
                </a:solidFill>
              </a:rPr>
              <a:t>Colors</a:t>
            </a:r>
            <a:r>
              <a:rPr lang="en-GB" sz="800" dirty="0">
                <a:solidFill>
                  <a:schemeClr val="dk1"/>
                </a:solidFill>
              </a:rPr>
              <a:t>, 2016.</a:t>
            </a:r>
            <a:r>
              <a:rPr lang="en-GB" sz="800" dirty="0">
                <a:solidFill>
                  <a:schemeClr val="dk1"/>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7"/>
              </a:rPr>
              <a:t>https://www.youtube.com/watch?v=F8aVfqDKx1U</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smtClean="0">
                <a:solidFill>
                  <a:schemeClr val="dk1"/>
                </a:solidFill>
              </a:rPr>
              <a:t>Jyotsna </a:t>
            </a:r>
            <a:r>
              <a:rPr lang="en-GB" sz="800" dirty="0" err="1" smtClean="0">
                <a:solidFill>
                  <a:schemeClr val="dk1"/>
                </a:solidFill>
              </a:rPr>
              <a:t>Pippal</a:t>
            </a:r>
            <a:r>
              <a:rPr lang="en-GB" sz="800" dirty="0" smtClean="0">
                <a:solidFill>
                  <a:schemeClr val="dk1"/>
                </a:solidFill>
              </a:rPr>
              <a:t>. </a:t>
            </a:r>
            <a:r>
              <a:rPr lang="en-GB" sz="800" dirty="0">
                <a:solidFill>
                  <a:schemeClr val="dk1"/>
                </a:solidFill>
              </a:rPr>
              <a:t>“How to Make Natural Pigments from Foraged Raw Resources.” </a:t>
            </a:r>
            <a:r>
              <a:rPr lang="en-GB" sz="800" i="1" dirty="0">
                <a:solidFill>
                  <a:schemeClr val="dk1"/>
                </a:solidFill>
              </a:rPr>
              <a:t>Lost in Colours</a:t>
            </a:r>
            <a:r>
              <a:rPr lang="en-GB" sz="800" dirty="0">
                <a:solidFill>
                  <a:schemeClr val="dk1"/>
                </a:solidFill>
              </a:rPr>
              <a:t> (blog), April 14, 2020.</a:t>
            </a:r>
            <a:r>
              <a:rPr lang="en-GB" sz="800" dirty="0">
                <a:solidFill>
                  <a:schemeClr val="dk1"/>
                </a:solidFill>
                <a:uFill>
                  <a:noFill/>
                </a:u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8"/>
              </a:rPr>
              <a:t>https://www.lostincolours.com/foraging-for-pigments-from-local-rocks/</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Jyotsna </a:t>
            </a:r>
            <a:r>
              <a:rPr lang="en-GB" sz="800" dirty="0" err="1">
                <a:solidFill>
                  <a:schemeClr val="dk1"/>
                </a:solidFill>
              </a:rPr>
              <a:t>Pippal</a:t>
            </a:r>
            <a:r>
              <a:rPr lang="en-GB" sz="800" dirty="0">
                <a:solidFill>
                  <a:schemeClr val="dk1"/>
                </a:solidFill>
              </a:rPr>
              <a:t>. </a:t>
            </a:r>
            <a:r>
              <a:rPr lang="en-GB" sz="800" i="1" dirty="0">
                <a:solidFill>
                  <a:schemeClr val="dk1"/>
                </a:solidFill>
              </a:rPr>
              <a:t>How to Forage for Natural Pigments!</a:t>
            </a:r>
            <a:r>
              <a:rPr lang="en-GB" sz="800" dirty="0">
                <a:solidFill>
                  <a:schemeClr val="dk1"/>
                </a:solidFill>
              </a:rPr>
              <a:t>, 2020.</a:t>
            </a:r>
            <a:r>
              <a:rPr lang="en-GB" sz="800" dirty="0">
                <a:solidFill>
                  <a:schemeClr val="dk1"/>
                </a:solidFill>
                <a:uFill>
                  <a:noFill/>
                </a:u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9"/>
              </a:rPr>
              <a:t>https://www.youtube.com/watch?v=-TTEjbK-YhQ</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 </a:t>
            </a:r>
            <a:r>
              <a:rPr lang="en-GB" sz="800" i="1" dirty="0">
                <a:solidFill>
                  <a:schemeClr val="dk1"/>
                </a:solidFill>
              </a:rPr>
              <a:t>How to Make Egg Shell White Watercolour Paint</a:t>
            </a:r>
            <a:r>
              <a:rPr lang="en-GB" sz="800" dirty="0">
                <a:solidFill>
                  <a:schemeClr val="dk1"/>
                </a:solidFill>
              </a:rPr>
              <a:t>, 2021.</a:t>
            </a:r>
            <a:r>
              <a:rPr lang="en-GB" sz="800" dirty="0">
                <a:solidFill>
                  <a:schemeClr val="dk1"/>
                </a:solidFill>
                <a:uFill>
                  <a:noFill/>
                </a:u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0"/>
              </a:rPr>
              <a:t>https://www.youtube.com/watch?v=F0t6mQsffZA</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 </a:t>
            </a:r>
            <a:r>
              <a:rPr lang="en-GB" sz="800" i="1" dirty="0">
                <a:solidFill>
                  <a:schemeClr val="dk1"/>
                </a:solidFill>
              </a:rPr>
              <a:t>How to Make Natural Pigments from Rocks!</a:t>
            </a:r>
            <a:r>
              <a:rPr lang="en-GB" sz="800" dirty="0">
                <a:solidFill>
                  <a:schemeClr val="dk1"/>
                </a:solidFill>
              </a:rPr>
              <a:t>, 2020.</a:t>
            </a:r>
            <a:r>
              <a:rPr lang="en-GB" sz="800" dirty="0">
                <a:solidFill>
                  <a:schemeClr val="dk1"/>
                </a:solidFill>
                <a:uFill>
                  <a:noFill/>
                </a:uFi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1"/>
              </a:rPr>
              <a:t>https://www.youtube.com/watch?v=RrXd40xk7Sg</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Kales Brown. </a:t>
            </a:r>
            <a:r>
              <a:rPr lang="en-GB" sz="800" i="1" dirty="0">
                <a:solidFill>
                  <a:schemeClr val="dk1"/>
                </a:solidFill>
              </a:rPr>
              <a:t>How to Make Pigment from Scratch | Flowers, Shells, and Rocks</a:t>
            </a:r>
            <a:r>
              <a:rPr lang="en-GB" sz="800" dirty="0">
                <a:solidFill>
                  <a:schemeClr val="dk1"/>
                </a:solidFill>
              </a:rPr>
              <a:t>, 2020.</a:t>
            </a:r>
            <a:r>
              <a:rPr lang="en-GB" sz="800" dirty="0">
                <a:solidFill>
                  <a:schemeClr val="dk1"/>
                </a:solidFill>
                <a:uFill>
                  <a:noFill/>
                </a:u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2"/>
              </a:rPr>
              <a:t>https://</a:t>
            </a:r>
            <a:r>
              <a:rPr lang="en-GB" sz="800" u="sng" dirty="0" smtClean="0">
                <a:solidFill>
                  <a:schemeClr val="hlink"/>
                </a:solidFill>
                <a:hlinkClick r:id="rId12"/>
              </a:rPr>
              <a:t>www.youtube.com/watch?v=25Fg-HodpzA</a:t>
            </a:r>
            <a:r>
              <a:rPr lang="en-GB" sz="800" dirty="0" smtClean="0">
                <a:solidFill>
                  <a:schemeClr val="dk1"/>
                </a:solidFill>
              </a:rPr>
              <a:t>.</a:t>
            </a:r>
            <a:endParaRPr sz="800" dirty="0" smtClean="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L</a:t>
            </a:r>
            <a:r>
              <a:rPr lang="en-GB" sz="800" dirty="0" smtClean="0">
                <a:solidFill>
                  <a:schemeClr val="dk1"/>
                </a:solidFill>
              </a:rPr>
              <a:t>indsey </a:t>
            </a:r>
            <a:r>
              <a:rPr lang="en-GB" sz="800" dirty="0">
                <a:solidFill>
                  <a:schemeClr val="dk1"/>
                </a:solidFill>
              </a:rPr>
              <a:t>F</a:t>
            </a:r>
            <a:r>
              <a:rPr lang="en-GB" sz="800" dirty="0" smtClean="0">
                <a:solidFill>
                  <a:schemeClr val="dk1"/>
                </a:solidFill>
              </a:rPr>
              <a:t>oust. </a:t>
            </a:r>
            <a:r>
              <a:rPr lang="en-GB" sz="800" i="1" dirty="0" smtClean="0">
                <a:solidFill>
                  <a:schemeClr val="dk1"/>
                </a:solidFill>
              </a:rPr>
              <a:t>How to Tie Dye with Avocados // Easy Natural Dye Tutorial</a:t>
            </a:r>
            <a:r>
              <a:rPr lang="en-GB" sz="800" dirty="0" smtClean="0">
                <a:solidFill>
                  <a:schemeClr val="dk1"/>
                </a:solidFill>
              </a:rPr>
              <a:t>, 2020.</a:t>
            </a:r>
            <a:r>
              <a:rPr lang="en-GB" sz="800" dirty="0" smtClean="0">
                <a:solidFill>
                  <a:schemeClr val="dk1"/>
                </a:solidFill>
                <a:uFill>
                  <a:noFill/>
                </a:uFill>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smtClean="0">
                <a:solidFill>
                  <a:schemeClr val="hlink"/>
                </a:solidFill>
                <a:hlinkClick r:id="rId13"/>
              </a:rPr>
              <a:t>https://www.youtube.com/watch?v=M06DKQsYKFc</a:t>
            </a:r>
            <a:r>
              <a:rPr lang="en-GB" sz="800" dirty="0" smtClean="0">
                <a:solidFill>
                  <a:schemeClr val="dk1"/>
                </a:solidFill>
              </a:rPr>
              <a:t>.</a:t>
            </a:r>
            <a:endParaRPr sz="800" dirty="0" smtClean="0">
              <a:solidFill>
                <a:schemeClr val="dk1"/>
              </a:solidFill>
            </a:endParaRPr>
          </a:p>
          <a:p>
            <a:pPr marL="279400" lvl="0" indent="-279400" algn="l" rtl="0">
              <a:lnSpc>
                <a:spcPct val="135000"/>
              </a:lnSpc>
              <a:spcBef>
                <a:spcPts val="0"/>
              </a:spcBef>
              <a:spcAft>
                <a:spcPts val="0"/>
              </a:spcAft>
              <a:buNone/>
            </a:pPr>
            <a:r>
              <a:rPr lang="en-GB" sz="800" dirty="0" smtClean="0">
                <a:solidFill>
                  <a:schemeClr val="dk1"/>
                </a:solidFill>
              </a:rPr>
              <a:t>Margaret </a:t>
            </a:r>
            <a:r>
              <a:rPr lang="en-GB" sz="800" dirty="0">
                <a:solidFill>
                  <a:schemeClr val="dk1"/>
                </a:solidFill>
              </a:rPr>
              <a:t>Byrd: </a:t>
            </a:r>
            <a:r>
              <a:rPr lang="en-GB" sz="800" dirty="0" err="1">
                <a:solidFill>
                  <a:schemeClr val="dk1"/>
                </a:solidFill>
              </a:rPr>
              <a:t>Color</a:t>
            </a:r>
            <a:r>
              <a:rPr lang="en-GB" sz="800" dirty="0">
                <a:solidFill>
                  <a:schemeClr val="dk1"/>
                </a:solidFill>
              </a:rPr>
              <a:t> Quest. </a:t>
            </a:r>
            <a:r>
              <a:rPr lang="en-GB" sz="800" i="1" dirty="0">
                <a:solidFill>
                  <a:schemeClr val="dk1"/>
                </a:solidFill>
              </a:rPr>
              <a:t>HOW TO USE POMEGRANATE SKIN AS A TANNIN MORDANT FOR NATURAL DYE | ORGANIC COLOR | YELLOW | COTTON</a:t>
            </a:r>
            <a:r>
              <a:rPr lang="en-GB" sz="800" dirty="0">
                <a:solidFill>
                  <a:schemeClr val="dk1"/>
                </a:solidFill>
              </a:rPr>
              <a:t>, 2020.</a:t>
            </a:r>
            <a:r>
              <a:rPr lang="en-GB" sz="800" dirty="0">
                <a:solidFill>
                  <a:schemeClr val="dk1"/>
                </a:solidFill>
                <a:uFill>
                  <a:noFill/>
                </a:uFill>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4"/>
              </a:rPr>
              <a:t>https://www.youtube.com/watch?v=YGPWRS5VTE4</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Nada Makes. </a:t>
            </a:r>
            <a:r>
              <a:rPr lang="en-GB" sz="800" i="1" dirty="0">
                <a:solidFill>
                  <a:schemeClr val="dk1"/>
                </a:solidFill>
              </a:rPr>
              <a:t>All My Homemade Pigments and Paints After a Couple of Years (Organic, Inorganic, and Synthetic)</a:t>
            </a:r>
            <a:r>
              <a:rPr lang="en-GB" sz="800" dirty="0">
                <a:solidFill>
                  <a:schemeClr val="dk1"/>
                </a:solidFill>
              </a:rPr>
              <a:t>, 2020.</a:t>
            </a:r>
            <a:r>
              <a:rPr lang="en-GB" sz="800" dirty="0">
                <a:solidFill>
                  <a:schemeClr val="dk1"/>
                </a:solidFill>
                <a:uFill>
                  <a:noFill/>
                </a:uFill>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5"/>
              </a:rPr>
              <a:t>https://www.youtube.com/watch?v=9MTGbl8vg94</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“Nature Lab - Natural Dyes and Pigments.” Accessed June 14, 2021.</a:t>
            </a:r>
            <a:r>
              <a:rPr lang="en-GB" sz="800" dirty="0">
                <a:solidFill>
                  <a:schemeClr val="dk1"/>
                </a:solidFill>
                <a:uFill>
                  <a:noFill/>
                </a:uFill>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6"/>
              </a:rPr>
              <a:t>//naturelab.risd.edu/discover/natural-dyes-and-pigments/</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err="1">
                <a:solidFill>
                  <a:schemeClr val="dk1"/>
                </a:solidFill>
              </a:rPr>
              <a:t>Noa</a:t>
            </a:r>
            <a:r>
              <a:rPr lang="en-GB" sz="800" dirty="0">
                <a:solidFill>
                  <a:schemeClr val="dk1"/>
                </a:solidFill>
              </a:rPr>
              <a:t> </a:t>
            </a:r>
            <a:r>
              <a:rPr lang="en-GB" sz="800" dirty="0" err="1">
                <a:solidFill>
                  <a:schemeClr val="dk1"/>
                </a:solidFill>
              </a:rPr>
              <a:t>Leibson</a:t>
            </a:r>
            <a:r>
              <a:rPr lang="en-GB" sz="800" dirty="0">
                <a:solidFill>
                  <a:schemeClr val="dk1"/>
                </a:solidFill>
              </a:rPr>
              <a:t>. </a:t>
            </a:r>
            <a:r>
              <a:rPr lang="en-GB" sz="800" i="1" dirty="0">
                <a:solidFill>
                  <a:schemeClr val="dk1"/>
                </a:solidFill>
              </a:rPr>
              <a:t>Creating Madder Red Lake Pigment</a:t>
            </a:r>
            <a:r>
              <a:rPr lang="en-GB" sz="800" dirty="0">
                <a:solidFill>
                  <a:schemeClr val="dk1"/>
                </a:solidFill>
              </a:rPr>
              <a:t>, 2021.</a:t>
            </a:r>
            <a:r>
              <a:rPr lang="en-GB" sz="800" dirty="0">
                <a:solidFill>
                  <a:schemeClr val="dk1"/>
                </a:solidFill>
                <a:uFill>
                  <a:noFill/>
                </a:uFill>
                <a:hlinkClick r:id="rId1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7"/>
              </a:rPr>
              <a:t>https://www.youtube.com/watch?v=e_eRBEcgLuw</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WILD PIGMENT PROJECT. “Reciprocal Foraging.” Accessed June 14, 2021.</a:t>
            </a:r>
            <a:r>
              <a:rPr lang="en-GB" sz="800" dirty="0">
                <a:solidFill>
                  <a:schemeClr val="dk1"/>
                </a:solidFill>
                <a:uFill>
                  <a:noFill/>
                </a:uFill>
                <a:hlinkClick r:id="rId1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8"/>
              </a:rPr>
              <a:t>https://wildpigmentproject.org/reciprocal-foraging</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err="1">
                <a:solidFill>
                  <a:schemeClr val="dk1"/>
                </a:solidFill>
              </a:rPr>
              <a:t>SquiggleMom</a:t>
            </a:r>
            <a:r>
              <a:rPr lang="en-GB" sz="800" dirty="0">
                <a:solidFill>
                  <a:schemeClr val="dk1"/>
                </a:solidFill>
              </a:rPr>
              <a:t>. </a:t>
            </a:r>
            <a:r>
              <a:rPr lang="en-GB" sz="800" i="1" dirty="0">
                <a:solidFill>
                  <a:schemeClr val="dk1"/>
                </a:solidFill>
              </a:rPr>
              <a:t>Harvesting Madder: A Natural Red Plant Dye</a:t>
            </a:r>
            <a:r>
              <a:rPr lang="en-GB" sz="800" dirty="0">
                <a:solidFill>
                  <a:schemeClr val="dk1"/>
                </a:solidFill>
              </a:rPr>
              <a:t>, 2014.</a:t>
            </a:r>
            <a:r>
              <a:rPr lang="en-GB" sz="800" dirty="0">
                <a:solidFill>
                  <a:schemeClr val="dk1"/>
                </a:solidFill>
                <a:uFill>
                  <a:noFill/>
                </a:uFill>
                <a:hlinkClick r:id="rId1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19"/>
              </a:rPr>
              <a:t>https://www.youtube.com/watch?v=jkgJpibkSVU</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The Alchemical Arts. </a:t>
            </a:r>
            <a:r>
              <a:rPr lang="en-GB" sz="800" i="1" dirty="0">
                <a:solidFill>
                  <a:schemeClr val="dk1"/>
                </a:solidFill>
              </a:rPr>
              <a:t>Genuine Madder Lake Pigment Extraction.</a:t>
            </a:r>
            <a:r>
              <a:rPr lang="en-GB" sz="800" dirty="0">
                <a:solidFill>
                  <a:schemeClr val="dk1"/>
                </a:solidFill>
              </a:rPr>
              <a:t>, 2019.</a:t>
            </a:r>
            <a:r>
              <a:rPr lang="en-GB" sz="800" dirty="0">
                <a:solidFill>
                  <a:schemeClr val="dk1"/>
                </a:solidFill>
                <a:uFill>
                  <a:noFill/>
                </a:uFill>
                <a:hlinkClick r:id="rId2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20"/>
              </a:rPr>
              <a:t>https://www.youtube.com/watch?v=_YVO2Dr8gD8</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 </a:t>
            </a:r>
            <a:r>
              <a:rPr lang="en-GB" sz="800" i="1" dirty="0">
                <a:solidFill>
                  <a:schemeClr val="dk1"/>
                </a:solidFill>
              </a:rPr>
              <a:t>How to Make Your Own Lake Pigments: Pomegranate Yellow</a:t>
            </a:r>
            <a:r>
              <a:rPr lang="en-GB" sz="800" dirty="0">
                <a:solidFill>
                  <a:schemeClr val="dk1"/>
                </a:solidFill>
              </a:rPr>
              <a:t>, 2020.</a:t>
            </a:r>
            <a:r>
              <a:rPr lang="en-GB" sz="800" dirty="0">
                <a:solidFill>
                  <a:schemeClr val="dk1"/>
                </a:solidFill>
                <a:uFill>
                  <a:noFill/>
                </a:uFill>
                <a:hlinkClick r:id="rId2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21"/>
              </a:rPr>
              <a:t>https://www.youtube.com/watch?v=BqlmghM1CCY</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 </a:t>
            </a:r>
            <a:r>
              <a:rPr lang="en-GB" sz="800" i="1" dirty="0">
                <a:solidFill>
                  <a:schemeClr val="dk1"/>
                </a:solidFill>
              </a:rPr>
              <a:t>Ochre Pigments | Part 1: Preparation of Earth Colours</a:t>
            </a:r>
            <a:r>
              <a:rPr lang="en-GB" sz="800" dirty="0">
                <a:solidFill>
                  <a:schemeClr val="dk1"/>
                </a:solidFill>
              </a:rPr>
              <a:t>, 2019.</a:t>
            </a:r>
            <a:r>
              <a:rPr lang="en-GB" sz="800" dirty="0">
                <a:solidFill>
                  <a:schemeClr val="dk1"/>
                </a:solidFill>
                <a:uFill>
                  <a:noFill/>
                </a:uFill>
                <a:hlinkClick r:id="rId2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22"/>
              </a:rPr>
              <a:t>https://www.youtube.com/watch?v=LKGsQxv72AA</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The Green Hippopotamus. </a:t>
            </a:r>
            <a:r>
              <a:rPr lang="en-GB" sz="800" i="1" dirty="0">
                <a:solidFill>
                  <a:schemeClr val="dk1"/>
                </a:solidFill>
              </a:rPr>
              <a:t>How to Make Lake Pigment from Madder Root Dye?</a:t>
            </a:r>
            <a:r>
              <a:rPr lang="en-GB" sz="800" dirty="0">
                <a:solidFill>
                  <a:schemeClr val="dk1"/>
                </a:solidFill>
              </a:rPr>
              <a:t>, 2019.</a:t>
            </a:r>
            <a:r>
              <a:rPr lang="en-GB" sz="800" dirty="0">
                <a:solidFill>
                  <a:schemeClr val="dk1"/>
                </a:solidFill>
                <a:uFill>
                  <a:noFill/>
                </a:uFill>
                <a:hlinkClick r:id="rId2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23"/>
              </a:rPr>
              <a:t>https://www.youtube.com/watch?v=A1UVRJGiZJ8</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The </a:t>
            </a:r>
            <a:r>
              <a:rPr lang="en-GB" sz="800" dirty="0" err="1">
                <a:solidFill>
                  <a:schemeClr val="dk1"/>
                </a:solidFill>
              </a:rPr>
              <a:t>Novium</a:t>
            </a:r>
            <a:r>
              <a:rPr lang="en-GB" sz="800" dirty="0">
                <a:solidFill>
                  <a:schemeClr val="dk1"/>
                </a:solidFill>
              </a:rPr>
              <a:t> Museum. </a:t>
            </a:r>
            <a:r>
              <a:rPr lang="en-GB" sz="800" i="1" dirty="0">
                <a:solidFill>
                  <a:schemeClr val="dk1"/>
                </a:solidFill>
              </a:rPr>
              <a:t>Creating Pigment Paints with Caroline Nicolay of </a:t>
            </a:r>
            <a:r>
              <a:rPr lang="en-GB" sz="800" i="1" dirty="0" err="1">
                <a:solidFill>
                  <a:schemeClr val="dk1"/>
                </a:solidFill>
              </a:rPr>
              <a:t>Pario</a:t>
            </a:r>
            <a:r>
              <a:rPr lang="en-GB" sz="800" i="1" dirty="0">
                <a:solidFill>
                  <a:schemeClr val="dk1"/>
                </a:solidFill>
              </a:rPr>
              <a:t> </a:t>
            </a:r>
            <a:r>
              <a:rPr lang="en-GB" sz="800" i="1" dirty="0" err="1">
                <a:solidFill>
                  <a:schemeClr val="dk1"/>
                </a:solidFill>
              </a:rPr>
              <a:t>Gallico</a:t>
            </a:r>
            <a:r>
              <a:rPr lang="en-GB" sz="800" dirty="0">
                <a:solidFill>
                  <a:schemeClr val="dk1"/>
                </a:solidFill>
              </a:rPr>
              <a:t>, 2020.</a:t>
            </a:r>
            <a:r>
              <a:rPr lang="en-GB" sz="800" dirty="0">
                <a:solidFill>
                  <a:schemeClr val="dk1"/>
                </a:solidFill>
                <a:uFill>
                  <a:noFill/>
                </a:uFill>
                <a:hlinkClick r:id="rId2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24"/>
              </a:rPr>
              <a:t>https://www.youtube.com/watch?v=yYi2JEcp07w</a:t>
            </a:r>
            <a:r>
              <a:rPr lang="en-GB" sz="800" dirty="0">
                <a:solidFill>
                  <a:schemeClr val="dk1"/>
                </a:solidFill>
              </a:rPr>
              <a:t>.</a:t>
            </a:r>
            <a:endParaRPr sz="800" dirty="0">
              <a:solidFill>
                <a:schemeClr val="dk1"/>
              </a:solidFill>
            </a:endParaRPr>
          </a:p>
          <a:p>
            <a:pPr marL="279400" lvl="0" indent="-279400" algn="l" rtl="0">
              <a:lnSpc>
                <a:spcPct val="135000"/>
              </a:lnSpc>
              <a:spcBef>
                <a:spcPts val="0"/>
              </a:spcBef>
              <a:spcAft>
                <a:spcPts val="0"/>
              </a:spcAft>
              <a:buNone/>
            </a:pPr>
            <a:r>
              <a:rPr lang="en-GB" sz="800" dirty="0">
                <a:solidFill>
                  <a:schemeClr val="dk1"/>
                </a:solidFill>
              </a:rPr>
              <a:t>Trillium: Wild Edibles. </a:t>
            </a:r>
            <a:r>
              <a:rPr lang="en-GB" sz="800" i="1" dirty="0">
                <a:solidFill>
                  <a:schemeClr val="dk1"/>
                </a:solidFill>
              </a:rPr>
              <a:t>Finding Natural Paint For Primitive Bush Craft And How To Use It</a:t>
            </a:r>
            <a:r>
              <a:rPr lang="en-GB" sz="800" dirty="0">
                <a:solidFill>
                  <a:schemeClr val="dk1"/>
                </a:solidFill>
              </a:rPr>
              <a:t>, 2017.</a:t>
            </a:r>
            <a:r>
              <a:rPr lang="en-GB" sz="800" dirty="0">
                <a:solidFill>
                  <a:schemeClr val="dk1"/>
                </a:solidFill>
                <a:uFill>
                  <a:noFill/>
                </a:uFill>
                <a:hlinkClick r:id="rId2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800" u="sng" dirty="0">
                <a:solidFill>
                  <a:schemeClr val="hlink"/>
                </a:solidFill>
                <a:hlinkClick r:id="rId25"/>
              </a:rPr>
              <a:t>https://www.youtube.com/watch?v=3V4LcU3mlE8</a:t>
            </a:r>
            <a:r>
              <a:rPr lang="en-GB" sz="800" dirty="0">
                <a:solidFill>
                  <a:schemeClr val="dk1"/>
                </a:solidFill>
              </a:rPr>
              <a:t>.</a:t>
            </a:r>
            <a:endParaRPr sz="800" dirty="0">
              <a:solidFill>
                <a:schemeClr val="dk1"/>
              </a:solidFill>
            </a:endParaRPr>
          </a:p>
        </p:txBody>
      </p:sp>
      <p:sp>
        <p:nvSpPr>
          <p:cNvPr id="323" name="Google Shape;323;p41"/>
          <p:cNvSpPr txBox="1"/>
          <p:nvPr/>
        </p:nvSpPr>
        <p:spPr>
          <a:xfrm>
            <a:off x="202602" y="0"/>
            <a:ext cx="6644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smtClean="0">
                <a:latin typeface="Homemade Apple"/>
                <a:ea typeface="Homemade Apple"/>
                <a:cs typeface="Homemade Apple"/>
                <a:sym typeface="Homemade Apple"/>
              </a:rPr>
              <a:t>Sources</a:t>
            </a:r>
            <a:endParaRPr sz="2400" dirty="0">
              <a:latin typeface="Homemade Apple"/>
              <a:ea typeface="Homemade Apple"/>
              <a:cs typeface="Homemade Apple"/>
              <a:sym typeface="Homemade App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omemade Apple" panose="020B0604020202020204" charset="0"/>
              </a:rPr>
              <a:t>Foraging for materials</a:t>
            </a:r>
            <a:endParaRPr lang="en-US" dirty="0">
              <a:latin typeface="Homemade Apple" panose="020B0604020202020204" charset="0"/>
            </a:endParaRPr>
          </a:p>
        </p:txBody>
      </p:sp>
      <p:sp>
        <p:nvSpPr>
          <p:cNvPr id="3" name="Text Placeholder 2"/>
          <p:cNvSpPr>
            <a:spLocks noGrp="1"/>
          </p:cNvSpPr>
          <p:nvPr>
            <p:ph type="body" idx="1"/>
          </p:nvPr>
        </p:nvSpPr>
        <p:spPr/>
        <p:txBody>
          <a:bodyPr>
            <a:normAutofit fontScale="85000" lnSpcReduction="20000"/>
          </a:bodyPr>
          <a:lstStyle/>
          <a:p>
            <a:pPr marL="114300" indent="0">
              <a:buNone/>
            </a:pPr>
            <a:r>
              <a:rPr lang="en-US" dirty="0" smtClean="0">
                <a:latin typeface="Times New Roman" panose="02020603050405020304" pitchFamily="18" charset="0"/>
                <a:cs typeface="Times New Roman" panose="02020603050405020304" pitchFamily="18" charset="0"/>
              </a:rPr>
              <a:t>Ms. Fr. 640, fol. 90r, contains a statement about how artisans seek materials (in this case, for mold-making) in nature:</a:t>
            </a:r>
          </a:p>
          <a:p>
            <a:pPr marL="11430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i="1" dirty="0" smtClean="0">
                <a:latin typeface="Times New Roman" panose="02020603050405020304" pitchFamily="18" charset="0"/>
                <a:cs typeface="Times New Roman" panose="02020603050405020304" pitchFamily="18" charset="0"/>
              </a:rPr>
              <a:t>“Artisans </a:t>
            </a:r>
            <a:r>
              <a:rPr lang="en-US" i="1" dirty="0">
                <a:latin typeface="Times New Roman" panose="02020603050405020304" pitchFamily="18" charset="0"/>
                <a:cs typeface="Times New Roman" panose="02020603050405020304" pitchFamily="18" charset="0"/>
              </a:rPr>
              <a:t>who work in large works &amp; who need to further their profit by seeking things already prepared in nature, because she does not sell her wares to her children, and to also save the time they would use for grinding finely &amp; for artificially preparing sands, seek the one of the mines, which is not too fatty, the one that is a kin of earth, not too lean &amp; consequently without bond, but rather that which is pulled from the depths of the sand-bed in bricks &amp; clods that show its natural compaction, which is quite difficult to break &amp; which has a very small &amp; delicate grain, &amp; which is found soft when handling it between the fingers. And because the latter is only found near the rocks in mountainous areas or lean territories, &amp; akin to the </a:t>
            </a:r>
            <a:r>
              <a:rPr lang="en-US" i="1" dirty="0" err="1">
                <a:latin typeface="Times New Roman" panose="02020603050405020304" pitchFamily="18" charset="0"/>
                <a:cs typeface="Times New Roman" panose="02020603050405020304" pitchFamily="18" charset="0"/>
              </a:rPr>
              <a:t>arene</a:t>
            </a:r>
            <a:r>
              <a:rPr lang="en-US" i="1" dirty="0">
                <a:latin typeface="Times New Roman" panose="02020603050405020304" pitchFamily="18" charset="0"/>
                <a:cs typeface="Times New Roman" panose="02020603050405020304" pitchFamily="18" charset="0"/>
              </a:rPr>
              <a:t>, it cannot be found in in the surroundings of all the </a:t>
            </a:r>
            <a:r>
              <a:rPr lang="en-US" i="1" dirty="0" err="1">
                <a:latin typeface="Times New Roman" panose="02020603050405020304" pitchFamily="18" charset="0"/>
                <a:cs typeface="Times New Roman" panose="02020603050405020304" pitchFamily="18" charset="0"/>
              </a:rPr>
              <a:t>bonnes</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villes</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where artisans willingly gather. And thus, if they do not have it close to their house, they prefer to have it come from afar, like from Lyon, Venice, Paris near the </a:t>
            </a:r>
            <a:r>
              <a:rPr lang="en-US" i="1" dirty="0" err="1">
                <a:latin typeface="Times New Roman" panose="02020603050405020304" pitchFamily="18" charset="0"/>
                <a:cs typeface="Times New Roman" panose="02020603050405020304" pitchFamily="18" charset="0"/>
              </a:rPr>
              <a:t>Sainct</a:t>
            </a:r>
            <a:r>
              <a:rPr lang="en-US" i="1" dirty="0">
                <a:latin typeface="Times New Roman" panose="02020603050405020304" pitchFamily="18" charset="0"/>
                <a:cs typeface="Times New Roman" panose="02020603050405020304" pitchFamily="18" charset="0"/>
              </a:rPr>
              <a:t> Chappelle &amp; similar places, rather than prepare it. However, you can be certain that in all places you can render the sand from a mine good &amp; proper for </a:t>
            </a:r>
            <a:r>
              <a:rPr lang="en-US" i="1" dirty="0" smtClean="0">
                <a:latin typeface="Times New Roman" panose="02020603050405020304" pitchFamily="18" charset="0"/>
                <a:cs typeface="Times New Roman" panose="02020603050405020304" pitchFamily="18" charset="0"/>
              </a:rPr>
              <a:t>molding…”</a:t>
            </a:r>
          </a:p>
          <a:p>
            <a:pPr marL="114300" indent="0">
              <a:buNone/>
            </a:pPr>
            <a:endParaRPr lang="en-US" dirty="0"/>
          </a:p>
        </p:txBody>
      </p:sp>
    </p:spTree>
    <p:extLst>
      <p:ext uri="{BB962C8B-B14F-4D97-AF65-F5344CB8AC3E}">
        <p14:creationId xmlns:p14="http://schemas.microsoft.com/office/powerpoint/2010/main" val="272434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55225" y="390550"/>
            <a:ext cx="6099600" cy="57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GB" sz="2020" dirty="0" smtClean="0">
                <a:latin typeface="Homemade Apple" panose="020B0604020202020204" charset="0"/>
                <a:ea typeface="Georgia"/>
                <a:cs typeface="Georgia"/>
                <a:sym typeface="Georgia"/>
              </a:rPr>
              <a:t>Observations on </a:t>
            </a:r>
            <a:r>
              <a:rPr lang="en-GB" sz="2020" dirty="0" err="1" smtClean="0">
                <a:latin typeface="Homemade Apple" panose="020B0604020202020204" charset="0"/>
                <a:ea typeface="Georgia"/>
                <a:cs typeface="Georgia"/>
                <a:sym typeface="Georgia"/>
              </a:rPr>
              <a:t>colors</a:t>
            </a:r>
            <a:r>
              <a:rPr lang="en-GB" sz="2020" dirty="0" smtClean="0">
                <a:latin typeface="Homemade Apple" panose="020B0604020202020204" charset="0"/>
                <a:ea typeface="Georgia"/>
                <a:cs typeface="Georgia"/>
                <a:sym typeface="Georgia"/>
              </a:rPr>
              <a:t> </a:t>
            </a:r>
            <a:r>
              <a:rPr lang="en-GB" sz="2020" dirty="0">
                <a:latin typeface="Homemade Apple" panose="020B0604020202020204" charset="0"/>
                <a:ea typeface="Georgia"/>
                <a:cs typeface="Georgia"/>
                <a:sym typeface="Georgia"/>
              </a:rPr>
              <a:t>from Ms. Fr. 640 </a:t>
            </a:r>
            <a:r>
              <a:rPr lang="en-GB" sz="2020" dirty="0" smtClean="0">
                <a:latin typeface="Homemade Apple" panose="020B0604020202020204" charset="0"/>
                <a:ea typeface="Georgia"/>
                <a:cs typeface="Georgia"/>
                <a:sym typeface="Georgia"/>
              </a:rPr>
              <a:t>(fol. 56v)</a:t>
            </a:r>
            <a:endParaRPr sz="2020" dirty="0">
              <a:latin typeface="Homemade Apple" panose="020B0604020202020204" charset="0"/>
              <a:ea typeface="Georgia"/>
              <a:cs typeface="Georgia"/>
              <a:sym typeface="Georgia"/>
            </a:endParaRPr>
          </a:p>
        </p:txBody>
      </p:sp>
      <p:sp>
        <p:nvSpPr>
          <p:cNvPr id="75" name="Google Shape;75;p16"/>
          <p:cNvSpPr txBox="1">
            <a:spLocks noGrp="1"/>
          </p:cNvSpPr>
          <p:nvPr>
            <p:ph type="body" idx="1"/>
          </p:nvPr>
        </p:nvSpPr>
        <p:spPr>
          <a:xfrm>
            <a:off x="255225" y="1357225"/>
            <a:ext cx="55914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100000"/>
              <a:buFont typeface="Arial"/>
              <a:buNone/>
            </a:pPr>
            <a:r>
              <a:rPr lang="en-GB" sz="1100" i="1">
                <a:solidFill>
                  <a:schemeClr val="dk1"/>
                </a:solidFill>
                <a:highlight>
                  <a:srgbClr val="FFFFFF"/>
                </a:highlight>
                <a:latin typeface="Georgia"/>
                <a:ea typeface="Georgia"/>
                <a:cs typeface="Georgia"/>
                <a:sym typeface="Georgia"/>
              </a:rPr>
              <a:t>Chalk has no body in oil. Ceruse is appropriate. But lead white more excellent. Ceruse is the whitest, when ground first in water, the lead white grayish. But it takes on its perfect whiteness in oil.</a:t>
            </a:r>
            <a:endParaRPr sz="1100" i="1">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Clr>
                <a:schemeClr val="dk1"/>
              </a:buClr>
              <a:buSzPct val="100000"/>
              <a:buFont typeface="Arial"/>
              <a:buNone/>
            </a:pPr>
            <a:r>
              <a:rPr lang="en-GB" sz="1100" i="1">
                <a:solidFill>
                  <a:schemeClr val="dk1"/>
                </a:solidFill>
                <a:highlight>
                  <a:srgbClr val="FFFFFF"/>
                </a:highlight>
                <a:latin typeface="Georgia"/>
                <a:ea typeface="Georgia"/>
                <a:cs typeface="Georgia"/>
                <a:sym typeface="Georgia"/>
              </a:rPr>
              <a:t>When you grind your colors, first clean your workshop well, for when walking, if you stir up dust, this will damage your colors, which will never be beautiful if they are not very clean.</a:t>
            </a:r>
            <a:endParaRPr sz="1100" i="1">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Clr>
                <a:schemeClr val="dk1"/>
              </a:buClr>
              <a:buSzPct val="100000"/>
              <a:buFont typeface="Arial"/>
              <a:buNone/>
            </a:pPr>
            <a:r>
              <a:rPr lang="en-GB" sz="1100" i="1">
                <a:solidFill>
                  <a:schemeClr val="dk1"/>
                </a:solidFill>
                <a:highlight>
                  <a:srgbClr val="FFFFFF"/>
                </a:highlight>
                <a:latin typeface="Georgia"/>
                <a:ea typeface="Georgia"/>
                <a:cs typeface="Georgia"/>
                <a:sym typeface="Georgia"/>
              </a:rPr>
              <a:t>Florey must not be mixed with azur d’esmail or another, for it makes it green.</a:t>
            </a:r>
            <a:endParaRPr sz="1100" i="1">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Clr>
                <a:schemeClr val="dk1"/>
              </a:buClr>
              <a:buSzPct val="100000"/>
              <a:buFont typeface="Arial"/>
              <a:buNone/>
            </a:pPr>
            <a:r>
              <a:rPr lang="en-GB" sz="1100" i="1">
                <a:solidFill>
                  <a:schemeClr val="dk1"/>
                </a:solidFill>
                <a:highlight>
                  <a:srgbClr val="FFFFFF"/>
                </a:highlight>
                <a:latin typeface="Georgia"/>
                <a:ea typeface="Georgia"/>
                <a:cs typeface="Georgia"/>
                <a:sym typeface="Georgia"/>
              </a:rPr>
              <a:t>For palettes to paint, ivory is excellent, knots of the fir tree, the pear tree, &amp; if it is a walnut tree, make sure the grain of the wood runs lengthwise.</a:t>
            </a:r>
            <a:endParaRPr sz="1100" i="1">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Clr>
                <a:schemeClr val="dk1"/>
              </a:buClr>
              <a:buSzPct val="100000"/>
              <a:buFont typeface="Arial"/>
              <a:buNone/>
            </a:pPr>
            <a:r>
              <a:rPr lang="en-GB" sz="1100" i="1">
                <a:solidFill>
                  <a:schemeClr val="dk1"/>
                </a:solidFill>
                <a:highlight>
                  <a:srgbClr val="FFFFFF"/>
                </a:highlight>
                <a:latin typeface="Georgia"/>
                <a:ea typeface="Georgia"/>
                <a:cs typeface="Georgia"/>
                <a:sym typeface="Georgia"/>
              </a:rPr>
              <a:t>One always needs to apply imprimatura on wood to paint there in oil in order to fill the holes &amp; unevenness, and make imprimatura with some stil de grain yellow &amp; ceruse tempered in oil, then soften with a feather, which flattens better than a </a:t>
            </a:r>
            <a:r>
              <a:rPr lang="en-GB" sz="1100" i="1">
                <a:solidFill>
                  <a:schemeClr val="dk1"/>
                </a:solidFill>
                <a:latin typeface="Georgia"/>
                <a:ea typeface="Georgia"/>
                <a:cs typeface="Georgia"/>
                <a:sym typeface="Georgia"/>
              </a:rPr>
              <a:t>paint</a:t>
            </a:r>
            <a:r>
              <a:rPr lang="en-GB" sz="1100" i="1">
                <a:solidFill>
                  <a:schemeClr val="dk1"/>
                </a:solidFill>
                <a:highlight>
                  <a:srgbClr val="FFFFFF"/>
                </a:highlight>
                <a:latin typeface="Georgia"/>
                <a:ea typeface="Georgia"/>
                <a:cs typeface="Georgia"/>
                <a:sym typeface="Georgia"/>
              </a:rPr>
              <a:t>brush. Or when the imprimatura is dry, scrape strongly with a knife.</a:t>
            </a:r>
            <a:endParaRPr sz="1100" i="1">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Clr>
                <a:schemeClr val="dk1"/>
              </a:buClr>
              <a:buSzPct val="100000"/>
              <a:buFont typeface="Arial"/>
              <a:buNone/>
            </a:pPr>
            <a:r>
              <a:rPr lang="en-GB" sz="1100" i="1">
                <a:solidFill>
                  <a:schemeClr val="dk1"/>
                </a:solidFill>
                <a:highlight>
                  <a:srgbClr val="FFFFFF"/>
                </a:highlight>
                <a:latin typeface="Georgia"/>
                <a:ea typeface="Georgia"/>
                <a:cs typeface="Georgia"/>
                <a:sym typeface="Georgia"/>
              </a:rPr>
              <a:t>To use azur d’esmail in oil, one needs to choose the most delicate. And to render it subtle, one ought not to grind it, for this makes it whiten. But one needs to wash it, &amp; the coarsest going to the bottom, choose the one that is above in the water or, by inclination, pour out the cloudy water, then gather the azure.</a:t>
            </a:r>
            <a:endParaRPr sz="1100" i="1">
              <a:solidFill>
                <a:schemeClr val="dk1"/>
              </a:solidFill>
              <a:highlight>
                <a:srgbClr val="FFFFFF"/>
              </a:highlight>
              <a:latin typeface="Georgia"/>
              <a:ea typeface="Georgia"/>
              <a:cs typeface="Georgia"/>
              <a:sym typeface="Georgia"/>
            </a:endParaRPr>
          </a:p>
          <a:p>
            <a:pPr marL="0" lvl="0" indent="0" algn="l" rtl="0">
              <a:spcBef>
                <a:spcPts val="1200"/>
              </a:spcBef>
              <a:spcAft>
                <a:spcPts val="1200"/>
              </a:spcAft>
              <a:buNone/>
            </a:pPr>
            <a:endParaRPr>
              <a:latin typeface="Georgia"/>
              <a:ea typeface="Georgia"/>
              <a:cs typeface="Georgia"/>
              <a:sym typeface="Georgia"/>
            </a:endParaRPr>
          </a:p>
        </p:txBody>
      </p:sp>
      <p:sp>
        <p:nvSpPr>
          <p:cNvPr id="76" name="Google Shape;76;p16"/>
          <p:cNvSpPr txBox="1"/>
          <p:nvPr/>
        </p:nvSpPr>
        <p:spPr>
          <a:xfrm>
            <a:off x="5910050" y="1270975"/>
            <a:ext cx="3092700" cy="5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7" name="Google Shape;77;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85150" y="667525"/>
            <a:ext cx="2742501" cy="389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a:latin typeface="Homemade Apple"/>
                <a:ea typeface="Homemade Apple"/>
                <a:cs typeface="Homemade Apple"/>
                <a:sym typeface="Homemade Apple"/>
              </a:rPr>
              <a:t>Sourcing Information </a:t>
            </a:r>
            <a:endParaRPr/>
          </a:p>
        </p:txBody>
      </p:sp>
      <p:sp>
        <p:nvSpPr>
          <p:cNvPr id="83" name="Google Shape;83;p17"/>
          <p:cNvSpPr txBox="1">
            <a:spLocks noGrp="1"/>
          </p:cNvSpPr>
          <p:nvPr>
            <p:ph type="body" idx="1"/>
          </p:nvPr>
        </p:nvSpPr>
        <p:spPr>
          <a:xfrm>
            <a:off x="142225" y="1173650"/>
            <a:ext cx="5619600" cy="3408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sz="1300" dirty="0">
                <a:solidFill>
                  <a:schemeClr val="dk1"/>
                </a:solidFill>
                <a:latin typeface="Georgia"/>
                <a:ea typeface="Georgia"/>
                <a:cs typeface="Georgia"/>
                <a:sym typeface="Georgia"/>
              </a:rPr>
              <a:t>I found that the manuscript was not especially helpful to my </a:t>
            </a:r>
            <a:r>
              <a:rPr lang="en-GB" sz="1300" i="1" dirty="0">
                <a:solidFill>
                  <a:schemeClr val="dk1"/>
                </a:solidFill>
                <a:latin typeface="Georgia"/>
                <a:ea typeface="Georgia"/>
                <a:cs typeface="Georgia"/>
                <a:sym typeface="Georgia"/>
              </a:rPr>
              <a:t>very </a:t>
            </a:r>
            <a:r>
              <a:rPr lang="en-GB" sz="1300" dirty="0">
                <a:solidFill>
                  <a:schemeClr val="dk1"/>
                </a:solidFill>
                <a:latin typeface="Georgia"/>
                <a:ea typeface="Georgia"/>
                <a:cs typeface="Georgia"/>
                <a:sym typeface="Georgia"/>
              </a:rPr>
              <a:t>elementary process of sourcing and extracting pigments. However there is a great </a:t>
            </a:r>
            <a:r>
              <a:rPr lang="en-GB" sz="1300" dirty="0" smtClean="0">
                <a:solidFill>
                  <a:schemeClr val="dk1"/>
                </a:solidFill>
                <a:latin typeface="Georgia"/>
                <a:ea typeface="Georgia"/>
                <a:cs typeface="Georgia"/>
                <a:sym typeface="Georgia"/>
              </a:rPr>
              <a:t>deal of information </a:t>
            </a:r>
            <a:r>
              <a:rPr lang="en-GB" sz="1300" dirty="0">
                <a:solidFill>
                  <a:schemeClr val="dk1"/>
                </a:solidFill>
                <a:latin typeface="Georgia"/>
                <a:ea typeface="Georgia"/>
                <a:cs typeface="Georgia"/>
                <a:sym typeface="Georgia"/>
              </a:rPr>
              <a:t>here, that I understood better after I had already begun to experiment. The line “</a:t>
            </a:r>
            <a:r>
              <a:rPr lang="en-GB" sz="1100" i="1" dirty="0">
                <a:solidFill>
                  <a:schemeClr val="dk1"/>
                </a:solidFill>
                <a:highlight>
                  <a:srgbClr val="FFFFFF"/>
                </a:highlight>
                <a:latin typeface="Georgia"/>
                <a:ea typeface="Georgia"/>
                <a:cs typeface="Georgia"/>
                <a:sym typeface="Georgia"/>
              </a:rPr>
              <a:t>Chalk has no body in oil.” </a:t>
            </a:r>
            <a:r>
              <a:rPr lang="en-GB" sz="1200" dirty="0">
                <a:solidFill>
                  <a:schemeClr val="dk1"/>
                </a:solidFill>
                <a:highlight>
                  <a:srgbClr val="FFFFFF"/>
                </a:highlight>
                <a:latin typeface="Georgia"/>
                <a:ea typeface="Georgia"/>
                <a:cs typeface="Georgia"/>
                <a:sym typeface="Georgia"/>
              </a:rPr>
              <a:t>didn’t mean much to me at the beginning of my process, but I actually did end up running into this very issue. At one point, unable to find soft, white stones to create a white pigment, I tried to grind up eggshells. After my mortar and pestle helped me get these into a fine powder, I tried incorporating linseed oil. Unfortunately, this just made a grainy mess. As it turns out, eggshells are the same (chemically speaking) as chalk: they’re both calcium carbonate. I will say </a:t>
            </a:r>
            <a:r>
              <a:rPr lang="en-GB" sz="1200" dirty="0" smtClean="0">
                <a:solidFill>
                  <a:schemeClr val="dk1"/>
                </a:solidFill>
                <a:highlight>
                  <a:srgbClr val="FFFFFF"/>
                </a:highlight>
                <a:latin typeface="Georgia"/>
                <a:ea typeface="Georgia"/>
                <a:cs typeface="Georgia"/>
                <a:sym typeface="Georgia"/>
              </a:rPr>
              <a:t>that there is </a:t>
            </a:r>
            <a:r>
              <a:rPr lang="en-GB" sz="1200" dirty="0">
                <a:solidFill>
                  <a:schemeClr val="dk1"/>
                </a:solidFill>
                <a:highlight>
                  <a:srgbClr val="FFFFFF"/>
                </a:highlight>
                <a:latin typeface="Georgia"/>
                <a:ea typeface="Georgia"/>
                <a:cs typeface="Georgia"/>
                <a:sym typeface="Georgia"/>
              </a:rPr>
              <a:t>something reassuring about someone hundreds of years ago trying, and failing, at the same experiment as you. </a:t>
            </a:r>
            <a:endParaRPr sz="1200" dirty="0">
              <a:solidFill>
                <a:schemeClr val="dk1"/>
              </a:solidFill>
              <a:highlight>
                <a:srgbClr val="FFFFFF"/>
              </a:highlight>
              <a:latin typeface="Georgia"/>
              <a:ea typeface="Georgia"/>
              <a:cs typeface="Georgia"/>
              <a:sym typeface="Georgia"/>
            </a:endParaRPr>
          </a:p>
          <a:p>
            <a:pPr marL="0" lvl="0" indent="0" algn="l" rtl="0">
              <a:spcBef>
                <a:spcPts val="1200"/>
              </a:spcBef>
              <a:spcAft>
                <a:spcPts val="0"/>
              </a:spcAft>
              <a:buNone/>
            </a:pPr>
            <a:r>
              <a:rPr lang="en-GB" sz="1200" dirty="0">
                <a:solidFill>
                  <a:schemeClr val="dk1"/>
                </a:solidFill>
                <a:highlight>
                  <a:srgbClr val="FFFFFF"/>
                </a:highlight>
                <a:latin typeface="Georgia"/>
                <a:ea typeface="Georgia"/>
                <a:cs typeface="Georgia"/>
                <a:sym typeface="Georgia"/>
              </a:rPr>
              <a:t>Thankfully, I got a solid introduction to some pigment making basics in class. We used </a:t>
            </a:r>
            <a:r>
              <a:rPr lang="en-GB" sz="1200" b="1" dirty="0" smtClean="0">
                <a:solidFill>
                  <a:schemeClr val="tx1"/>
                </a:solidFill>
                <a:highlight>
                  <a:srgbClr val="FFFFFF"/>
                </a:highlight>
                <a:latin typeface="Georgia"/>
                <a:ea typeface="Georgia"/>
                <a:cs typeface="Georgia"/>
                <a:sym typeface="Georgia"/>
              </a:rPr>
              <a:t>cochineal</a:t>
            </a:r>
            <a:r>
              <a:rPr lang="en-GB" sz="1200" b="1" dirty="0">
                <a:solidFill>
                  <a:schemeClr val="tx1"/>
                </a:solidFill>
                <a:highlight>
                  <a:srgbClr val="FFFFFF"/>
                </a:highlight>
                <a:latin typeface="Georgia"/>
                <a:ea typeface="Georgia"/>
                <a:cs typeface="Georgia"/>
                <a:sym typeface="Georgia"/>
              </a:rPr>
              <a:t>, </a:t>
            </a:r>
            <a:r>
              <a:rPr lang="en-GB" sz="1200" b="1" dirty="0" smtClean="0">
                <a:solidFill>
                  <a:schemeClr val="tx1"/>
                </a:solidFill>
                <a:highlight>
                  <a:srgbClr val="FFFFFF"/>
                </a:highlight>
                <a:latin typeface="Georgia"/>
                <a:ea typeface="Georgia"/>
                <a:cs typeface="Georgia"/>
                <a:sym typeface="Georgia"/>
              </a:rPr>
              <a:t>alum</a:t>
            </a:r>
            <a:r>
              <a:rPr lang="en-GB" sz="1200" b="1" dirty="0">
                <a:solidFill>
                  <a:schemeClr val="tx1"/>
                </a:solidFill>
                <a:highlight>
                  <a:srgbClr val="FFFFFF"/>
                </a:highlight>
                <a:latin typeface="Georgia"/>
                <a:ea typeface="Georgia"/>
                <a:cs typeface="Georgia"/>
                <a:sym typeface="Georgia"/>
              </a:rPr>
              <a:t>, and </a:t>
            </a:r>
            <a:r>
              <a:rPr lang="en-GB" sz="1200" b="1" dirty="0" smtClean="0">
                <a:solidFill>
                  <a:schemeClr val="tx1"/>
                </a:solidFill>
                <a:highlight>
                  <a:srgbClr val="FFFFFF"/>
                </a:highlight>
                <a:latin typeface="Georgia"/>
                <a:ea typeface="Georgia"/>
                <a:cs typeface="Georgia"/>
                <a:sym typeface="Georgia"/>
              </a:rPr>
              <a:t>potash</a:t>
            </a:r>
            <a:r>
              <a:rPr lang="en-GB" sz="1200" dirty="0" smtClean="0">
                <a:solidFill>
                  <a:schemeClr val="tx1"/>
                </a:solidFill>
                <a:highlight>
                  <a:srgbClr val="FFFFFF"/>
                </a:highlight>
                <a:latin typeface="Georgia"/>
                <a:ea typeface="Georgia"/>
                <a:cs typeface="Georgia"/>
                <a:sym typeface="Georgia"/>
              </a:rPr>
              <a:t> </a:t>
            </a:r>
            <a:r>
              <a:rPr lang="en-GB" sz="1200" dirty="0">
                <a:solidFill>
                  <a:schemeClr val="tx1"/>
                </a:solidFill>
                <a:highlight>
                  <a:srgbClr val="FFFFFF"/>
                </a:highlight>
                <a:latin typeface="Georgia"/>
                <a:ea typeface="Georgia"/>
                <a:cs typeface="Georgia"/>
                <a:sym typeface="Georgia"/>
              </a:rPr>
              <a:t>to create a </a:t>
            </a:r>
            <a:r>
              <a:rPr lang="en-GB" sz="1200" b="1" dirty="0" smtClean="0">
                <a:solidFill>
                  <a:schemeClr val="tx1"/>
                </a:solidFill>
                <a:highlight>
                  <a:srgbClr val="FFFFFF"/>
                </a:highlight>
                <a:latin typeface="Georgia"/>
                <a:ea typeface="Georgia"/>
                <a:cs typeface="Georgia"/>
                <a:sym typeface="Georgia"/>
              </a:rPr>
              <a:t>stable,</a:t>
            </a:r>
            <a:r>
              <a:rPr lang="en-GB" sz="1200" dirty="0" smtClean="0">
                <a:solidFill>
                  <a:schemeClr val="tx1"/>
                </a:solidFill>
                <a:highlight>
                  <a:srgbClr val="FFFFFF"/>
                </a:highlight>
                <a:latin typeface="Georgia"/>
                <a:ea typeface="Georgia"/>
                <a:cs typeface="Georgia"/>
                <a:sym typeface="Georgia"/>
              </a:rPr>
              <a:t> </a:t>
            </a:r>
            <a:r>
              <a:rPr lang="en-GB" sz="1200" b="1" dirty="0" smtClean="0">
                <a:solidFill>
                  <a:schemeClr val="tx1"/>
                </a:solidFill>
                <a:highlight>
                  <a:srgbClr val="FFFFFF"/>
                </a:highlight>
                <a:latin typeface="Georgia"/>
                <a:ea typeface="Georgia"/>
                <a:cs typeface="Georgia"/>
                <a:sym typeface="Georgia"/>
              </a:rPr>
              <a:t>water </a:t>
            </a:r>
            <a:r>
              <a:rPr lang="en-GB" sz="1200" b="1" dirty="0">
                <a:solidFill>
                  <a:schemeClr val="tx1"/>
                </a:solidFill>
                <a:highlight>
                  <a:srgbClr val="FFFFFF"/>
                </a:highlight>
                <a:latin typeface="Georgia"/>
                <a:ea typeface="Georgia"/>
                <a:cs typeface="Georgia"/>
                <a:sym typeface="Georgia"/>
              </a:rPr>
              <a:t>insoluble pigment</a:t>
            </a:r>
            <a:r>
              <a:rPr lang="en-GB" sz="1200" dirty="0">
                <a:solidFill>
                  <a:schemeClr val="tx1"/>
                </a:solidFill>
                <a:highlight>
                  <a:srgbClr val="FFFFFF"/>
                </a:highlight>
                <a:latin typeface="Georgia"/>
                <a:ea typeface="Georgia"/>
                <a:cs typeface="Georgia"/>
                <a:sym typeface="Georgia"/>
              </a:rPr>
              <a:t> from the beautiful pink </a:t>
            </a:r>
            <a:r>
              <a:rPr lang="en-GB" sz="1200" dirty="0" err="1">
                <a:solidFill>
                  <a:schemeClr val="tx1"/>
                </a:solidFill>
                <a:highlight>
                  <a:srgbClr val="FFFFFF"/>
                </a:highlight>
                <a:latin typeface="Georgia"/>
                <a:ea typeface="Georgia"/>
                <a:cs typeface="Georgia"/>
                <a:sym typeface="Georgia"/>
              </a:rPr>
              <a:t>color</a:t>
            </a:r>
            <a:r>
              <a:rPr lang="en-GB" sz="1200" dirty="0">
                <a:solidFill>
                  <a:schemeClr val="tx1"/>
                </a:solidFill>
                <a:highlight>
                  <a:srgbClr val="FFFFFF"/>
                </a:highlight>
                <a:latin typeface="Georgia"/>
                <a:ea typeface="Georgia"/>
                <a:cs typeface="Georgia"/>
                <a:sym typeface="Georgia"/>
              </a:rPr>
              <a:t> the cochineal released when </a:t>
            </a:r>
            <a:r>
              <a:rPr lang="en-GB" sz="1200" dirty="0">
                <a:solidFill>
                  <a:schemeClr val="dk1"/>
                </a:solidFill>
                <a:highlight>
                  <a:srgbClr val="FFFFFF"/>
                </a:highlight>
                <a:latin typeface="Georgia"/>
                <a:ea typeface="Georgia"/>
                <a:cs typeface="Georgia"/>
                <a:sym typeface="Georgia"/>
              </a:rPr>
              <a:t>boiled. This process was essentially the backbone of most </a:t>
            </a:r>
            <a:r>
              <a:rPr lang="en-GB" sz="1200" b="1" dirty="0">
                <a:solidFill>
                  <a:schemeClr val="dk1"/>
                </a:solidFill>
                <a:highlight>
                  <a:srgbClr val="FFFFFF"/>
                </a:highlight>
                <a:latin typeface="Georgia"/>
                <a:ea typeface="Georgia"/>
                <a:cs typeface="Georgia"/>
                <a:sym typeface="Georgia"/>
              </a:rPr>
              <a:t>organic pigment extraction</a:t>
            </a:r>
            <a:r>
              <a:rPr lang="en-GB" sz="1200" dirty="0">
                <a:solidFill>
                  <a:schemeClr val="dk1"/>
                </a:solidFill>
                <a:highlight>
                  <a:srgbClr val="FFFFFF"/>
                </a:highlight>
                <a:latin typeface="Georgia"/>
                <a:ea typeface="Georgia"/>
                <a:cs typeface="Georgia"/>
                <a:sym typeface="Georgia"/>
              </a:rPr>
              <a:t> processes that I carried out. </a:t>
            </a:r>
            <a:endParaRPr sz="1200" dirty="0">
              <a:solidFill>
                <a:schemeClr val="dk1"/>
              </a:solidFill>
              <a:highlight>
                <a:srgbClr val="FFFFFF"/>
              </a:highlight>
              <a:latin typeface="Georgia"/>
              <a:ea typeface="Georgia"/>
              <a:cs typeface="Georgia"/>
              <a:sym typeface="Georgia"/>
            </a:endParaRPr>
          </a:p>
          <a:p>
            <a:pPr marL="0" lvl="0" indent="0" algn="l" rtl="0">
              <a:spcBef>
                <a:spcPts val="1200"/>
              </a:spcBef>
              <a:spcAft>
                <a:spcPts val="1200"/>
              </a:spcAft>
              <a:buClr>
                <a:schemeClr val="dk1"/>
              </a:buClr>
              <a:buSzPct val="91666"/>
              <a:buFont typeface="Arial"/>
              <a:buNone/>
            </a:pPr>
            <a:endParaRPr sz="1200" dirty="0">
              <a:solidFill>
                <a:schemeClr val="dk1"/>
              </a:solidFill>
              <a:highlight>
                <a:srgbClr val="FFFFFF"/>
              </a:highlight>
              <a:latin typeface="Georgia"/>
              <a:ea typeface="Georgia"/>
              <a:cs typeface="Georgia"/>
              <a:sym typeface="Georgia"/>
            </a:endParaRPr>
          </a:p>
        </p:txBody>
      </p:sp>
      <p:pic>
        <p:nvPicPr>
          <p:cNvPr id="84" name="Google Shape;84;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53575" y="1496925"/>
            <a:ext cx="3013750" cy="2421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46700" y="1100862"/>
            <a:ext cx="2273649" cy="2097126"/>
          </a:xfrm>
          <a:prstGeom prst="rect">
            <a:avLst/>
          </a:prstGeom>
          <a:noFill/>
          <a:ln>
            <a:noFill/>
          </a:ln>
        </p:spPr>
      </p:pic>
      <p:pic>
        <p:nvPicPr>
          <p:cNvPr id="90" name="Google Shape;90;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6574" y="861490"/>
            <a:ext cx="1931900" cy="2575862"/>
          </a:xfrm>
          <a:prstGeom prst="rect">
            <a:avLst/>
          </a:prstGeom>
          <a:noFill/>
          <a:ln>
            <a:noFill/>
          </a:ln>
        </p:spPr>
      </p:pic>
      <p:pic>
        <p:nvPicPr>
          <p:cNvPr id="91" name="Google Shape;91;p1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506252" y="861476"/>
            <a:ext cx="1931900" cy="2575898"/>
          </a:xfrm>
          <a:prstGeom prst="rect">
            <a:avLst/>
          </a:prstGeom>
          <a:noFill/>
          <a:ln>
            <a:noFill/>
          </a:ln>
        </p:spPr>
      </p:pic>
      <p:pic>
        <p:nvPicPr>
          <p:cNvPr id="92" name="Google Shape;92;p1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438150" y="1637500"/>
            <a:ext cx="967350" cy="967350"/>
          </a:xfrm>
          <a:prstGeom prst="rect">
            <a:avLst/>
          </a:prstGeom>
          <a:noFill/>
          <a:ln>
            <a:noFill/>
          </a:ln>
        </p:spPr>
      </p:pic>
      <p:pic>
        <p:nvPicPr>
          <p:cNvPr id="93" name="Google Shape;93;p1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414875" y="1557325"/>
            <a:ext cx="1010900" cy="1010900"/>
          </a:xfrm>
          <a:prstGeom prst="rect">
            <a:avLst/>
          </a:prstGeom>
          <a:noFill/>
          <a:ln>
            <a:noFill/>
          </a:ln>
        </p:spPr>
      </p:pic>
      <p:sp>
        <p:nvSpPr>
          <p:cNvPr id="94" name="Google Shape;94;p18"/>
          <p:cNvSpPr txBox="1"/>
          <p:nvPr/>
        </p:nvSpPr>
        <p:spPr>
          <a:xfrm>
            <a:off x="317725" y="3601125"/>
            <a:ext cx="83460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latin typeface="Georgia"/>
                <a:ea typeface="Georgia"/>
                <a:cs typeface="Georgia"/>
                <a:sym typeface="Georgia"/>
              </a:rPr>
              <a:t>You can see the </a:t>
            </a:r>
            <a:r>
              <a:rPr lang="en-GB" sz="1100" dirty="0" smtClean="0">
                <a:latin typeface="Georgia"/>
                <a:ea typeface="Georgia"/>
                <a:cs typeface="Georgia"/>
                <a:sym typeface="Georgia"/>
              </a:rPr>
              <a:t>abbreviated </a:t>
            </a:r>
            <a:r>
              <a:rPr lang="en-GB" sz="1100" dirty="0">
                <a:latin typeface="Georgia"/>
                <a:ea typeface="Georgia"/>
                <a:cs typeface="Georgia"/>
                <a:sym typeface="Georgia"/>
              </a:rPr>
              <a:t>process here. First, the </a:t>
            </a:r>
            <a:r>
              <a:rPr lang="en-GB" sz="1100" dirty="0" smtClean="0">
                <a:solidFill>
                  <a:schemeClr val="tx1"/>
                </a:solidFill>
                <a:latin typeface="Georgia"/>
                <a:ea typeface="Georgia"/>
                <a:cs typeface="Georgia"/>
                <a:sym typeface="Georgia"/>
              </a:rPr>
              <a:t>colorant</a:t>
            </a:r>
            <a:r>
              <a:rPr lang="en-GB" sz="1100" dirty="0" smtClean="0">
                <a:latin typeface="Georgia"/>
                <a:ea typeface="Georgia"/>
                <a:cs typeface="Georgia"/>
                <a:sym typeface="Georgia"/>
              </a:rPr>
              <a:t> </a:t>
            </a:r>
            <a:r>
              <a:rPr lang="en-GB" sz="1100" dirty="0">
                <a:latin typeface="Georgia"/>
                <a:ea typeface="Georgia"/>
                <a:cs typeface="Georgia"/>
                <a:sym typeface="Georgia"/>
              </a:rPr>
              <a:t>from cochineal was </a:t>
            </a:r>
            <a:r>
              <a:rPr lang="en-GB" sz="1100" dirty="0" smtClean="0">
                <a:latin typeface="Georgia"/>
                <a:ea typeface="Georgia"/>
                <a:cs typeface="Georgia"/>
                <a:sym typeface="Georgia"/>
              </a:rPr>
              <a:t>extracted </a:t>
            </a:r>
            <a:r>
              <a:rPr lang="en-GB" sz="1100" dirty="0">
                <a:latin typeface="Georgia"/>
                <a:ea typeface="Georgia"/>
                <a:cs typeface="Georgia"/>
                <a:sym typeface="Georgia"/>
              </a:rPr>
              <a:t>into water by boiling it in alum. Adding potash in small increments allowed the pigment to become insoluble, and separate itself from the water. After being filtered and dried out, I was left with a powder that I could combine with various painting mediums. </a:t>
            </a:r>
            <a:endParaRPr sz="1100" dirty="0">
              <a:latin typeface="Georgia"/>
              <a:ea typeface="Georgia"/>
              <a:cs typeface="Georgia"/>
              <a:sym typeface="Georgia"/>
            </a:endParaRPr>
          </a:p>
          <a:p>
            <a:pPr marL="0" lvl="0" indent="0" algn="l" rtl="0">
              <a:spcBef>
                <a:spcPts val="0"/>
              </a:spcBef>
              <a:spcAft>
                <a:spcPts val="0"/>
              </a:spcAft>
              <a:buNone/>
            </a:pPr>
            <a:endParaRPr sz="1100" dirty="0">
              <a:latin typeface="Georgia"/>
              <a:ea typeface="Georgia"/>
              <a:cs typeface="Georgia"/>
              <a:sym typeface="Georgia"/>
            </a:endParaRPr>
          </a:p>
          <a:p>
            <a:pPr marL="0" lvl="0" indent="0" algn="l" rtl="0">
              <a:spcBef>
                <a:spcPts val="0"/>
              </a:spcBef>
              <a:spcAft>
                <a:spcPts val="0"/>
              </a:spcAft>
              <a:buNone/>
            </a:pPr>
            <a:r>
              <a:rPr lang="en-GB" sz="1100" dirty="0">
                <a:latin typeface="Georgia"/>
                <a:ea typeface="Georgia"/>
                <a:cs typeface="Georgia"/>
                <a:sym typeface="Georgia"/>
              </a:rPr>
              <a:t>Beyond being so excited to have made my first organic pigment, I was suddenly overwhelmed by possibilities of </a:t>
            </a:r>
            <a:r>
              <a:rPr lang="en-GB" sz="1100" dirty="0" err="1">
                <a:latin typeface="Georgia"/>
                <a:ea typeface="Georgia"/>
                <a:cs typeface="Georgia"/>
                <a:sym typeface="Georgia"/>
              </a:rPr>
              <a:t>color</a:t>
            </a:r>
            <a:r>
              <a:rPr lang="en-GB" sz="1100" dirty="0">
                <a:latin typeface="Georgia"/>
                <a:ea typeface="Georgia"/>
                <a:cs typeface="Georgia"/>
                <a:sym typeface="Georgia"/>
              </a:rPr>
              <a:t>. Blueberries, cherries, carrots, beets, lemons, all have a wonderful </a:t>
            </a:r>
            <a:r>
              <a:rPr lang="en-GB" sz="1100" dirty="0" err="1">
                <a:latin typeface="Georgia"/>
                <a:ea typeface="Georgia"/>
                <a:cs typeface="Georgia"/>
                <a:sym typeface="Georgia"/>
              </a:rPr>
              <a:t>color</a:t>
            </a:r>
            <a:r>
              <a:rPr lang="en-GB" sz="1100" dirty="0">
                <a:latin typeface="Georgia"/>
                <a:ea typeface="Georgia"/>
                <a:cs typeface="Georgia"/>
                <a:sym typeface="Georgia"/>
              </a:rPr>
              <a:t>, and I can get them from the grocery store just blocks away. But would these make pigments, too?</a:t>
            </a:r>
            <a:endParaRPr sz="1100" dirty="0">
              <a:latin typeface="Georgia"/>
              <a:ea typeface="Georgia"/>
              <a:cs typeface="Georgia"/>
              <a:sym typeface="Georgia"/>
            </a:endParaRPr>
          </a:p>
        </p:txBody>
      </p:sp>
      <p:sp>
        <p:nvSpPr>
          <p:cNvPr id="95" name="Google Shape;95;p18"/>
          <p:cNvSpPr txBox="1"/>
          <p:nvPr/>
        </p:nvSpPr>
        <p:spPr>
          <a:xfrm>
            <a:off x="204775" y="241025"/>
            <a:ext cx="815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Homemade Apple"/>
                <a:ea typeface="Homemade Apple"/>
                <a:cs typeface="Homemade Apple"/>
                <a:sym typeface="Homemade Apple"/>
              </a:rPr>
              <a:t>Cochineal Pigment Extraction</a:t>
            </a:r>
            <a:endParaRPr>
              <a:latin typeface="Homemade Apple"/>
              <a:ea typeface="Homemade Apple"/>
              <a:cs typeface="Homemade Apple"/>
              <a:sym typeface="Homemade App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4"/>
                </a:solidFill>
                <a:latin typeface="Homemade Apple"/>
                <a:ea typeface="Homemade Apple"/>
                <a:cs typeface="Homemade Apple"/>
                <a:sym typeface="Homemade Apple"/>
              </a:rPr>
              <a:t>Carrot Pigment </a:t>
            </a:r>
            <a:endParaRPr>
              <a:solidFill>
                <a:schemeClr val="accent4"/>
              </a:solidFill>
              <a:latin typeface="Homemade Apple"/>
              <a:ea typeface="Homemade Apple"/>
              <a:cs typeface="Homemade Apple"/>
              <a:sym typeface="Homemade Apple"/>
            </a:endParaRPr>
          </a:p>
        </p:txBody>
      </p:sp>
      <p:sp>
        <p:nvSpPr>
          <p:cNvPr id="101" name="Google Shape;101;p19"/>
          <p:cNvSpPr txBox="1">
            <a:spLocks noGrp="1"/>
          </p:cNvSpPr>
          <p:nvPr>
            <p:ph type="body" idx="1"/>
          </p:nvPr>
        </p:nvSpPr>
        <p:spPr>
          <a:xfrm>
            <a:off x="311700" y="1152475"/>
            <a:ext cx="8520600" cy="980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GB" sz="1500" dirty="0">
                <a:solidFill>
                  <a:schemeClr val="dk1"/>
                </a:solidFill>
                <a:latin typeface="Georgia"/>
                <a:ea typeface="Georgia"/>
                <a:cs typeface="Georgia"/>
                <a:sym typeface="Georgia"/>
              </a:rPr>
              <a:t>Carrot pigment extraction was my second failure, after the eggshell white experiment. Carrots have a lovely </a:t>
            </a:r>
            <a:r>
              <a:rPr lang="en-GB" sz="1500" dirty="0" err="1">
                <a:solidFill>
                  <a:schemeClr val="dk1"/>
                </a:solidFill>
                <a:latin typeface="Georgia"/>
                <a:ea typeface="Georgia"/>
                <a:cs typeface="Georgia"/>
                <a:sym typeface="Georgia"/>
              </a:rPr>
              <a:t>color</a:t>
            </a:r>
            <a:r>
              <a:rPr lang="en-GB" sz="1500" dirty="0">
                <a:solidFill>
                  <a:schemeClr val="dk1"/>
                </a:solidFill>
                <a:latin typeface="Georgia"/>
                <a:ea typeface="Georgia"/>
                <a:cs typeface="Georgia"/>
                <a:sym typeface="Georgia"/>
              </a:rPr>
              <a:t>, and so I thought that I could surely create a </a:t>
            </a:r>
            <a:r>
              <a:rPr lang="en-GB" sz="1500" dirty="0" smtClean="0">
                <a:solidFill>
                  <a:schemeClr val="tx1"/>
                </a:solidFill>
                <a:latin typeface="Georgia"/>
                <a:ea typeface="Georgia"/>
                <a:cs typeface="Georgia"/>
                <a:sym typeface="Georgia"/>
              </a:rPr>
              <a:t>stable, </a:t>
            </a:r>
            <a:r>
              <a:rPr lang="en-GB" sz="1500" dirty="0" smtClean="0">
                <a:solidFill>
                  <a:schemeClr val="dk1"/>
                </a:solidFill>
                <a:latin typeface="Georgia"/>
                <a:ea typeface="Georgia"/>
                <a:cs typeface="Georgia"/>
                <a:sym typeface="Georgia"/>
              </a:rPr>
              <a:t>insoluble </a:t>
            </a:r>
            <a:r>
              <a:rPr lang="en-GB" sz="1500" dirty="0">
                <a:solidFill>
                  <a:schemeClr val="dk1"/>
                </a:solidFill>
                <a:latin typeface="Georgia"/>
                <a:ea typeface="Georgia"/>
                <a:cs typeface="Georgia"/>
                <a:sym typeface="Georgia"/>
              </a:rPr>
              <a:t>pigment from them. Here is my process:</a:t>
            </a:r>
            <a:endParaRPr sz="1500" dirty="0">
              <a:solidFill>
                <a:schemeClr val="dk1"/>
              </a:solidFill>
              <a:latin typeface="Georgia"/>
              <a:ea typeface="Georgia"/>
              <a:cs typeface="Georgia"/>
              <a:sym typeface="Georgia"/>
            </a:endParaRPr>
          </a:p>
        </p:txBody>
      </p:sp>
      <p:pic>
        <p:nvPicPr>
          <p:cNvPr id="102" name="Google Shape;102;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5400" y="2090200"/>
            <a:ext cx="1888226" cy="2517626"/>
          </a:xfrm>
          <a:prstGeom prst="rect">
            <a:avLst/>
          </a:prstGeom>
          <a:noFill/>
          <a:ln>
            <a:noFill/>
          </a:ln>
        </p:spPr>
      </p:pic>
      <p:pic>
        <p:nvPicPr>
          <p:cNvPr id="103" name="Google Shape;103;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08975" y="2090200"/>
            <a:ext cx="1888226" cy="2517626"/>
          </a:xfrm>
          <a:prstGeom prst="rect">
            <a:avLst/>
          </a:prstGeom>
          <a:noFill/>
          <a:ln>
            <a:noFill/>
          </a:ln>
        </p:spPr>
      </p:pic>
      <p:pic>
        <p:nvPicPr>
          <p:cNvPr id="104" name="Google Shape;104;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32550" y="2090200"/>
            <a:ext cx="1888226" cy="2517626"/>
          </a:xfrm>
          <a:prstGeom prst="rect">
            <a:avLst/>
          </a:prstGeom>
          <a:noFill/>
          <a:ln>
            <a:noFill/>
          </a:ln>
        </p:spPr>
      </p:pic>
      <p:pic>
        <p:nvPicPr>
          <p:cNvPr id="105" name="Google Shape;105;p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860275" y="2071313"/>
            <a:ext cx="1916550" cy="2555401"/>
          </a:xfrm>
          <a:prstGeom prst="rect">
            <a:avLst/>
          </a:prstGeom>
          <a:noFill/>
          <a:ln>
            <a:noFill/>
          </a:ln>
        </p:spPr>
      </p:pic>
      <p:sp>
        <p:nvSpPr>
          <p:cNvPr id="106" name="Google Shape;106;p19"/>
          <p:cNvSpPr txBox="1"/>
          <p:nvPr/>
        </p:nvSpPr>
        <p:spPr>
          <a:xfrm>
            <a:off x="353050" y="4626725"/>
            <a:ext cx="1828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1. Shave and boil carrots</a:t>
            </a:r>
            <a:endParaRPr sz="900" b="1">
              <a:latin typeface="Georgia"/>
              <a:ea typeface="Georgia"/>
              <a:cs typeface="Georgia"/>
              <a:sym typeface="Georgia"/>
            </a:endParaRPr>
          </a:p>
        </p:txBody>
      </p:sp>
      <p:sp>
        <p:nvSpPr>
          <p:cNvPr id="107" name="Google Shape;107;p19"/>
          <p:cNvSpPr txBox="1"/>
          <p:nvPr/>
        </p:nvSpPr>
        <p:spPr>
          <a:xfrm>
            <a:off x="2446913" y="4626725"/>
            <a:ext cx="1828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2. Strain carrot pulp away</a:t>
            </a:r>
            <a:endParaRPr sz="900" b="1">
              <a:latin typeface="Georgia"/>
              <a:ea typeface="Georgia"/>
              <a:cs typeface="Georgia"/>
              <a:sym typeface="Georgia"/>
            </a:endParaRPr>
          </a:p>
        </p:txBody>
      </p:sp>
      <p:sp>
        <p:nvSpPr>
          <p:cNvPr id="108" name="Google Shape;108;p19"/>
          <p:cNvSpPr txBox="1"/>
          <p:nvPr/>
        </p:nvSpPr>
        <p:spPr>
          <a:xfrm>
            <a:off x="4619538" y="4626725"/>
            <a:ext cx="201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3. Evaporate off excess water</a:t>
            </a:r>
            <a:endParaRPr sz="900" b="1">
              <a:latin typeface="Georgia"/>
              <a:ea typeface="Georgia"/>
              <a:cs typeface="Georgia"/>
              <a:sym typeface="Georgia"/>
            </a:endParaRPr>
          </a:p>
        </p:txBody>
      </p:sp>
      <p:sp>
        <p:nvSpPr>
          <p:cNvPr id="109" name="Google Shape;109;p19"/>
          <p:cNvSpPr txBox="1"/>
          <p:nvPr/>
        </p:nvSpPr>
        <p:spPr>
          <a:xfrm>
            <a:off x="6948025" y="4626725"/>
            <a:ext cx="18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4. Add about 1 tablespoon of alum</a:t>
            </a:r>
            <a:endParaRPr sz="900" b="1">
              <a:latin typeface="Georgia"/>
              <a:ea typeface="Georgia"/>
              <a:cs typeface="Georgia"/>
              <a:sym typeface="Georgia"/>
            </a:endParaRPr>
          </a:p>
        </p:txBody>
      </p:sp>
      <p:pic>
        <p:nvPicPr>
          <p:cNvPr id="110" name="Google Shape;110;p1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41325" y="84725"/>
            <a:ext cx="894400" cy="89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4"/>
                </a:solidFill>
                <a:latin typeface="Homemade Apple"/>
                <a:ea typeface="Homemade Apple"/>
                <a:cs typeface="Homemade Apple"/>
                <a:sym typeface="Homemade Apple"/>
              </a:rPr>
              <a:t>Carrot Pigment </a:t>
            </a:r>
            <a:endParaRPr>
              <a:solidFill>
                <a:schemeClr val="accent4"/>
              </a:solidFill>
              <a:latin typeface="Homemade Apple"/>
              <a:ea typeface="Homemade Apple"/>
              <a:cs typeface="Homemade Apple"/>
              <a:sym typeface="Homemade Apple"/>
            </a:endParaRPr>
          </a:p>
        </p:txBody>
      </p:sp>
      <p:pic>
        <p:nvPicPr>
          <p:cNvPr id="116" name="Google Shape;116;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4050" y="1843375"/>
            <a:ext cx="2004300" cy="2672376"/>
          </a:xfrm>
          <a:prstGeom prst="rect">
            <a:avLst/>
          </a:prstGeom>
          <a:noFill/>
          <a:ln>
            <a:noFill/>
          </a:ln>
        </p:spPr>
      </p:pic>
      <p:pic>
        <p:nvPicPr>
          <p:cNvPr id="117" name="Google Shape;117;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86575" y="1843350"/>
            <a:ext cx="2004300" cy="2672401"/>
          </a:xfrm>
          <a:prstGeom prst="rect">
            <a:avLst/>
          </a:prstGeom>
          <a:noFill/>
          <a:ln>
            <a:noFill/>
          </a:ln>
        </p:spPr>
      </p:pic>
      <p:sp>
        <p:nvSpPr>
          <p:cNvPr id="118" name="Google Shape;118;p20"/>
          <p:cNvSpPr txBox="1"/>
          <p:nvPr/>
        </p:nvSpPr>
        <p:spPr>
          <a:xfrm>
            <a:off x="409550" y="4515750"/>
            <a:ext cx="1828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dirty="0">
                <a:latin typeface="Georgia"/>
                <a:ea typeface="Georgia"/>
                <a:cs typeface="Georgia"/>
                <a:sym typeface="Georgia"/>
              </a:rPr>
              <a:t>5. Strain away </a:t>
            </a:r>
            <a:r>
              <a:rPr lang="en-GB" sz="900" b="1" dirty="0" smtClean="0">
                <a:latin typeface="Georgia"/>
                <a:ea typeface="Georgia"/>
                <a:cs typeface="Georgia"/>
                <a:sym typeface="Georgia"/>
              </a:rPr>
              <a:t>finer </a:t>
            </a:r>
            <a:r>
              <a:rPr lang="en-GB" sz="900" b="1" dirty="0">
                <a:latin typeface="Georgia"/>
                <a:ea typeface="Georgia"/>
                <a:cs typeface="Georgia"/>
                <a:sym typeface="Georgia"/>
              </a:rPr>
              <a:t>particles of carrot with coffee filter</a:t>
            </a:r>
            <a:endParaRPr sz="900" b="1" dirty="0">
              <a:latin typeface="Georgia"/>
              <a:ea typeface="Georgia"/>
              <a:cs typeface="Georgia"/>
              <a:sym typeface="Georgia"/>
            </a:endParaRPr>
          </a:p>
        </p:txBody>
      </p:sp>
      <p:sp>
        <p:nvSpPr>
          <p:cNvPr id="119" name="Google Shape;119;p20"/>
          <p:cNvSpPr txBox="1"/>
          <p:nvPr/>
        </p:nvSpPr>
        <p:spPr>
          <a:xfrm>
            <a:off x="2662075" y="4515750"/>
            <a:ext cx="1828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latin typeface="Georgia"/>
                <a:ea typeface="Georgia"/>
                <a:cs typeface="Georgia"/>
                <a:sym typeface="Georgia"/>
              </a:rPr>
              <a:t>6. Add potash, and wait for the pigment to separate from water</a:t>
            </a:r>
            <a:endParaRPr sz="900" b="1">
              <a:latin typeface="Georgia"/>
              <a:ea typeface="Georgia"/>
              <a:cs typeface="Georgia"/>
              <a:sym typeface="Georgia"/>
            </a:endParaRPr>
          </a:p>
        </p:txBody>
      </p:sp>
      <p:sp>
        <p:nvSpPr>
          <p:cNvPr id="120" name="Google Shape;120;p20"/>
          <p:cNvSpPr txBox="1"/>
          <p:nvPr/>
        </p:nvSpPr>
        <p:spPr>
          <a:xfrm>
            <a:off x="5249850" y="769675"/>
            <a:ext cx="3392700" cy="382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dirty="0" smtClean="0">
                <a:solidFill>
                  <a:schemeClr val="dk1"/>
                </a:solidFill>
                <a:latin typeface="Georgia"/>
                <a:ea typeface="Georgia"/>
                <a:cs typeface="Georgia"/>
                <a:sym typeface="Georgia"/>
              </a:rPr>
              <a:t>I </a:t>
            </a:r>
            <a:r>
              <a:rPr lang="en-GB" dirty="0">
                <a:solidFill>
                  <a:schemeClr val="dk1"/>
                </a:solidFill>
                <a:latin typeface="Georgia"/>
                <a:ea typeface="Georgia"/>
                <a:cs typeface="Georgia"/>
                <a:sym typeface="Georgia"/>
              </a:rPr>
              <a:t>gave the mixture time to precipitate after this final step. However, I didn’t notice any precipitation at all. I filtered this solution using a coffee filter and funnel, and waited until the “pigment” was captured in the filter. I noticed it was a pale, peachy </a:t>
            </a:r>
            <a:r>
              <a:rPr lang="en-GB" dirty="0" err="1">
                <a:solidFill>
                  <a:schemeClr val="dk1"/>
                </a:solidFill>
                <a:latin typeface="Georgia"/>
                <a:ea typeface="Georgia"/>
                <a:cs typeface="Georgia"/>
                <a:sym typeface="Georgia"/>
              </a:rPr>
              <a:t>color</a:t>
            </a:r>
            <a:r>
              <a:rPr lang="en-GB" dirty="0">
                <a:solidFill>
                  <a:schemeClr val="dk1"/>
                </a:solidFill>
                <a:latin typeface="Georgia"/>
                <a:ea typeface="Georgia"/>
                <a:cs typeface="Georgia"/>
                <a:sym typeface="Georgia"/>
              </a:rPr>
              <a:t> quite unlike the orange I hoped to achieve. Another strange thing was the texture-- it was </a:t>
            </a:r>
            <a:r>
              <a:rPr lang="en-GB" dirty="0" smtClean="0">
                <a:solidFill>
                  <a:schemeClr val="dk1"/>
                </a:solidFill>
                <a:latin typeface="Georgia"/>
                <a:ea typeface="Georgia"/>
                <a:cs typeface="Georgia"/>
                <a:sym typeface="Georgia"/>
              </a:rPr>
              <a:t>very, </a:t>
            </a:r>
            <a:r>
              <a:rPr lang="en-GB" dirty="0">
                <a:solidFill>
                  <a:schemeClr val="dk1"/>
                </a:solidFill>
                <a:latin typeface="Georgia"/>
                <a:ea typeface="Georgia"/>
                <a:cs typeface="Georgia"/>
                <a:sym typeface="Georgia"/>
              </a:rPr>
              <a:t>very slimy looking. Even several days later, it was quite soft and gooey, and hadn’t dried completely. Weeks later, a stiff </a:t>
            </a:r>
            <a:r>
              <a:rPr lang="en-GB" dirty="0" err="1">
                <a:solidFill>
                  <a:schemeClr val="dk1"/>
                </a:solidFill>
                <a:latin typeface="Georgia"/>
                <a:ea typeface="Georgia"/>
                <a:cs typeface="Georgia"/>
                <a:sym typeface="Georgia"/>
              </a:rPr>
              <a:t>goop</a:t>
            </a:r>
            <a:r>
              <a:rPr lang="en-GB" dirty="0">
                <a:solidFill>
                  <a:schemeClr val="dk1"/>
                </a:solidFill>
                <a:latin typeface="Georgia"/>
                <a:ea typeface="Georgia"/>
                <a:cs typeface="Georgia"/>
                <a:sym typeface="Georgia"/>
              </a:rPr>
              <a:t> is left, and I don’t think there’s any way of salvaging it. </a:t>
            </a:r>
            <a:endParaRPr dirty="0">
              <a:solidFill>
                <a:schemeClr val="dk1"/>
              </a:solidFill>
              <a:latin typeface="Georgia"/>
              <a:ea typeface="Georgia"/>
              <a:cs typeface="Georgia"/>
              <a:sym typeface="Georgia"/>
            </a:endParaRPr>
          </a:p>
          <a:p>
            <a:pPr marL="0" lvl="0" indent="0" algn="l" rtl="0">
              <a:spcBef>
                <a:spcPts val="0"/>
              </a:spcBef>
              <a:spcAft>
                <a:spcPts val="0"/>
              </a:spcAft>
              <a:buNone/>
            </a:pPr>
            <a:endParaRPr sz="1100" dirty="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5063</TotalTime>
  <Words>4705</Words>
  <Application>Microsoft Office PowerPoint</Application>
  <PresentationFormat>On-screen Show (16:9)</PresentationFormat>
  <Paragraphs>170</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Georgia</vt:lpstr>
      <vt:lpstr>Arial</vt:lpstr>
      <vt:lpstr>Alegreya</vt:lpstr>
      <vt:lpstr>Times New Roman</vt:lpstr>
      <vt:lpstr>Homemade Apple</vt:lpstr>
      <vt:lpstr>Simple Light</vt:lpstr>
      <vt:lpstr>Foraging for Pigments</vt:lpstr>
      <vt:lpstr>About the Project</vt:lpstr>
      <vt:lpstr>Sourcing Information </vt:lpstr>
      <vt:lpstr>Foraging for materials</vt:lpstr>
      <vt:lpstr>Observations on colors from Ms. Fr. 640 (fol. 56v)</vt:lpstr>
      <vt:lpstr>Sourcing Information </vt:lpstr>
      <vt:lpstr>PowerPoint Presentation</vt:lpstr>
      <vt:lpstr>Carrot Pigment </vt:lpstr>
      <vt:lpstr>Carrot Pigment </vt:lpstr>
      <vt:lpstr>Cherry Pigment </vt:lpstr>
      <vt:lpstr>Beet Pigment </vt:lpstr>
      <vt:lpstr>Sourcing Information… Again </vt:lpstr>
      <vt:lpstr>Learning from Others</vt:lpstr>
      <vt:lpstr>Organic vs. Inorganic Pigments </vt:lpstr>
      <vt:lpstr>Working with Inorganic Pigments</vt:lpstr>
      <vt:lpstr>PowerPoint Presentation</vt:lpstr>
      <vt:lpstr>Organic Pigments: Take Two!</vt:lpstr>
      <vt:lpstr>Pomegranate Lake</vt:lpstr>
      <vt:lpstr>PowerPoint Presentation</vt:lpstr>
      <vt:lpstr>PowerPoint Presentation</vt:lpstr>
      <vt:lpstr>Avocado Lake</vt:lpstr>
      <vt:lpstr>Avocado Lake</vt:lpstr>
      <vt:lpstr>Madder Lake</vt:lpstr>
      <vt:lpstr>Madder Lake</vt:lpstr>
      <vt:lpstr>Red Onion Lake</vt:lpstr>
      <vt:lpstr>Making Oil Paint</vt:lpstr>
      <vt:lpstr>Making Oil Paint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Foraging for Pigments</dc:title>
  <dc:creator>Naomi Rosenkranz</dc:creator>
  <cp:lastModifiedBy>Naomi Rosenkranz</cp:lastModifiedBy>
  <cp:revision>23</cp:revision>
  <dcterms:modified xsi:type="dcterms:W3CDTF">2021-09-27T15:44:22Z</dcterms:modified>
</cp:coreProperties>
</file>