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Lato"/>
      <p:regular r:id="rId27"/>
      <p:bold r:id="rId28"/>
      <p:italic r:id="rId29"/>
      <p:boldItalic r:id="rId30"/>
    </p:embeddedFont>
    <p:embeddedFont>
      <p:font typeface="Playfair Display Black"/>
      <p:bold r:id="rId31"/>
      <p:boldItalic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Black-bold.fntdata"/><Relationship Id="rId30" Type="http://schemas.openxmlformats.org/officeDocument/2006/relationships/font" Target="fonts/Lato-boldItalic.fntdata"/><Relationship Id="rId11" Type="http://schemas.openxmlformats.org/officeDocument/2006/relationships/slide" Target="slides/slide6.xml"/><Relationship Id="rId33" Type="http://schemas.openxmlformats.org/officeDocument/2006/relationships/font" Target="fonts/OpenSans-regular.fntdata"/><Relationship Id="rId10" Type="http://schemas.openxmlformats.org/officeDocument/2006/relationships/slide" Target="slides/slide5.xml"/><Relationship Id="rId32" Type="http://schemas.openxmlformats.org/officeDocument/2006/relationships/font" Target="fonts/PlayfairDisplayBlack-boldItalic.fntdata"/><Relationship Id="rId13" Type="http://schemas.openxmlformats.org/officeDocument/2006/relationships/slide" Target="slides/slide8.xml"/><Relationship Id="rId35" Type="http://schemas.openxmlformats.org/officeDocument/2006/relationships/font" Target="fonts/OpenSans-italic.fntdata"/><Relationship Id="rId12" Type="http://schemas.openxmlformats.org/officeDocument/2006/relationships/slide" Target="slides/slide7.xml"/><Relationship Id="rId34" Type="http://schemas.openxmlformats.org/officeDocument/2006/relationships/font" Target="fonts/OpenSans-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pen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rgbClr val="601A20"/>
              </a:solidFill>
              <a:latin typeface="Lato"/>
              <a:ea typeface="Lato"/>
              <a:cs typeface="Lato"/>
              <a:sym typeface="Lato"/>
            </a:endParaRPr>
          </a:p>
        </p:txBody>
      </p:sp>
      <p:sp>
        <p:nvSpPr>
          <p:cNvPr id="174" name="Google Shape;17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914400" rtl="0" algn="l">
              <a:lnSpc>
                <a:spcPct val="115000"/>
              </a:lnSpc>
              <a:spcBef>
                <a:spcPts val="0"/>
              </a:spcBef>
              <a:spcAft>
                <a:spcPts val="0"/>
              </a:spcAft>
              <a:buNone/>
            </a:pPr>
            <a:r>
              <a:t/>
            </a:r>
            <a:endParaRPr sz="1200">
              <a:solidFill>
                <a:srgbClr val="601A20"/>
              </a:solidFill>
              <a:latin typeface="Lato"/>
              <a:ea typeface="Lato"/>
              <a:cs typeface="Lato"/>
              <a:sym typeface="Lato"/>
            </a:endParaRPr>
          </a:p>
        </p:txBody>
      </p:sp>
      <p:sp>
        <p:nvSpPr>
          <p:cNvPr id="187" name="Google Shape;187;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sz="1200">
                <a:solidFill>
                  <a:schemeClr val="dk1"/>
                </a:solidFill>
                <a:latin typeface="Open Sans"/>
                <a:ea typeface="Open Sans"/>
                <a:cs typeface="Open Sans"/>
                <a:sym typeface="Open Sans"/>
              </a:rPr>
              <a:t>Its life cycle is divided into three main stages: egg, nymph, and adult. “After hatching from an egg the female crawlers commonly walk upward on plants where they become dispersed by the wind. Male crawlers tend to remain on the plant where they hatched. Males commonly disperse when they mature into winged adults.”</a:t>
            </a:r>
            <a:endParaRPr sz="3895">
              <a:solidFill>
                <a:srgbClr val="601A20"/>
              </a:solidFill>
              <a:latin typeface="Lato"/>
              <a:ea typeface="Lato"/>
              <a:cs typeface="Lato"/>
              <a:sym typeface="Lato"/>
            </a:endParaRPr>
          </a:p>
        </p:txBody>
      </p:sp>
      <p:sp>
        <p:nvSpPr>
          <p:cNvPr id="213" name="Google Shape;213;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Beginning in the nineteenth century, most textiles have been processed with synthetic dyes. These create adverse environmental and human health conditions, especially in the developing countries that host manufacturing facilities. </a:t>
            </a:r>
            <a:endParaRPr sz="12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SzPts val="1100"/>
              <a:buNone/>
            </a:pPr>
            <a:r>
              <a:t/>
            </a:r>
            <a:endParaRPr/>
          </a:p>
        </p:txBody>
      </p:sp>
      <p:sp>
        <p:nvSpPr>
          <p:cNvPr id="238" name="Google Shape;238;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Where does it take place?</a:t>
            </a:r>
            <a:endParaRPr/>
          </a:p>
          <a:p>
            <a:pPr indent="0" lvl="0" marL="0" rtl="0" algn="l">
              <a:lnSpc>
                <a:spcPct val="100000"/>
              </a:lnSpc>
              <a:spcBef>
                <a:spcPts val="0"/>
              </a:spcBef>
              <a:spcAft>
                <a:spcPts val="0"/>
              </a:spcAft>
              <a:buSzPts val="1100"/>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1A20"/>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77187" l="23542" r="22135" t="6689"/>
          <a:stretch/>
        </p:blipFill>
        <p:spPr>
          <a:xfrm>
            <a:off x="4305375" y="688150"/>
            <a:ext cx="9934099" cy="1658626"/>
          </a:xfrm>
          <a:prstGeom prst="rect">
            <a:avLst/>
          </a:prstGeom>
          <a:noFill/>
          <a:ln>
            <a:noFill/>
          </a:ln>
        </p:spPr>
      </p:pic>
      <p:sp>
        <p:nvSpPr>
          <p:cNvPr id="85" name="Google Shape;85;p13"/>
          <p:cNvSpPr txBox="1"/>
          <p:nvPr/>
        </p:nvSpPr>
        <p:spPr>
          <a:xfrm>
            <a:off x="2314092" y="2224447"/>
            <a:ext cx="13659900" cy="627540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Clr>
                <a:srgbClr val="000000"/>
              </a:buClr>
              <a:buSzPts val="17734"/>
              <a:buFont typeface="Arial"/>
              <a:buNone/>
            </a:pPr>
            <a:r>
              <a:rPr b="0" i="0" lang="en-US" sz="17734" u="none" cap="none" strike="noStrike">
                <a:solidFill>
                  <a:srgbClr val="DFD3BA"/>
                </a:solidFill>
                <a:latin typeface="Playfair Display Black"/>
                <a:ea typeface="Playfair Display Black"/>
                <a:cs typeface="Playfair Display Black"/>
                <a:sym typeface="Playfair Display Black"/>
              </a:rPr>
              <a:t>Dyeing with Cochineal</a:t>
            </a:r>
            <a:endParaRPr b="0" i="0" sz="1200" u="none" cap="none" strike="noStrike">
              <a:solidFill>
                <a:srgbClr val="000000"/>
              </a:solidFill>
              <a:latin typeface="Arial"/>
              <a:ea typeface="Arial"/>
              <a:cs typeface="Arial"/>
              <a:sym typeface="Arial"/>
            </a:endParaRPr>
          </a:p>
          <a:p>
            <a:pPr indent="0" lvl="0" marL="0" marR="0" rtl="0" algn="l">
              <a:lnSpc>
                <a:spcPct val="111001"/>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 name="Google Shape;86;p13"/>
          <p:cNvPicPr preferRelativeResize="0"/>
          <p:nvPr/>
        </p:nvPicPr>
        <p:blipFill rotWithShape="1">
          <a:blip r:embed="rId3">
            <a:alphaModFix/>
          </a:blip>
          <a:srcRect b="0" l="0" r="79545" t="0"/>
          <a:stretch/>
        </p:blipFill>
        <p:spPr>
          <a:xfrm>
            <a:off x="0" y="0"/>
            <a:ext cx="3740726" cy="10287000"/>
          </a:xfrm>
          <a:prstGeom prst="rect">
            <a:avLst/>
          </a:prstGeom>
          <a:noFill/>
          <a:ln>
            <a:noFill/>
          </a:ln>
        </p:spPr>
      </p:pic>
      <p:pic>
        <p:nvPicPr>
          <p:cNvPr id="87" name="Google Shape;87;p13"/>
          <p:cNvPicPr preferRelativeResize="0"/>
          <p:nvPr/>
        </p:nvPicPr>
        <p:blipFill rotWithShape="1">
          <a:blip r:embed="rId3">
            <a:alphaModFix/>
          </a:blip>
          <a:srcRect b="0" l="77861" r="-1112" t="0"/>
          <a:stretch/>
        </p:blipFill>
        <p:spPr>
          <a:xfrm>
            <a:off x="14239474" y="0"/>
            <a:ext cx="4252426"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165" name="Shape 165"/>
        <p:cNvGrpSpPr/>
        <p:nvPr/>
      </p:nvGrpSpPr>
      <p:grpSpPr>
        <a:xfrm>
          <a:off x="0" y="0"/>
          <a:ext cx="0" cy="0"/>
          <a:chOff x="0" y="0"/>
          <a:chExt cx="0" cy="0"/>
        </a:xfrm>
      </p:grpSpPr>
      <p:sp>
        <p:nvSpPr>
          <p:cNvPr id="166" name="Google Shape;166;p22"/>
          <p:cNvSpPr/>
          <p:nvPr/>
        </p:nvSpPr>
        <p:spPr>
          <a:xfrm>
            <a:off x="15482352" y="-2801750"/>
            <a:ext cx="3369754" cy="7754663"/>
          </a:xfrm>
          <a:custGeom>
            <a:rect b="b" l="l" r="r" t="t"/>
            <a:pathLst>
              <a:path extrusionOk="0" h="7754663" w="3369754">
                <a:moveTo>
                  <a:pt x="0" y="0"/>
                </a:moveTo>
                <a:lnTo>
                  <a:pt x="3369753" y="0"/>
                </a:lnTo>
                <a:lnTo>
                  <a:pt x="3369753" y="7754663"/>
                </a:lnTo>
                <a:lnTo>
                  <a:pt x="0" y="7754663"/>
                </a:lnTo>
                <a:lnTo>
                  <a:pt x="0" y="0"/>
                </a:lnTo>
                <a:close/>
              </a:path>
            </a:pathLst>
          </a:custGeom>
          <a:blipFill rotWithShape="1">
            <a:blip r:embed="rId3">
              <a:alphaModFix/>
            </a:blip>
            <a:stretch>
              <a:fillRect b="0" l="0" r="0" t="0"/>
            </a:stretch>
          </a:blipFill>
          <a:ln>
            <a:noFill/>
          </a:ln>
        </p:spPr>
      </p:sp>
      <p:pic>
        <p:nvPicPr>
          <p:cNvPr id="167" name="Google Shape;167;p22"/>
          <p:cNvPicPr preferRelativeResize="0"/>
          <p:nvPr/>
        </p:nvPicPr>
        <p:blipFill rotWithShape="1">
          <a:blip r:embed="rId4">
            <a:alphaModFix/>
          </a:blip>
          <a:srcRect b="0" l="0" r="55624" t="48145"/>
          <a:stretch/>
        </p:blipFill>
        <p:spPr>
          <a:xfrm>
            <a:off x="12275350" y="438275"/>
            <a:ext cx="6343450" cy="4169451"/>
          </a:xfrm>
          <a:prstGeom prst="rect">
            <a:avLst/>
          </a:prstGeom>
          <a:noFill/>
          <a:ln>
            <a:noFill/>
          </a:ln>
        </p:spPr>
      </p:pic>
      <p:sp>
        <p:nvSpPr>
          <p:cNvPr id="168" name="Google Shape;168;p22"/>
          <p:cNvSpPr/>
          <p:nvPr/>
        </p:nvSpPr>
        <p:spPr>
          <a:xfrm>
            <a:off x="-2111289" y="0"/>
            <a:ext cx="5378824" cy="4114800"/>
          </a:xfrm>
          <a:custGeom>
            <a:rect b="b" l="l" r="r" t="t"/>
            <a:pathLst>
              <a:path extrusionOk="0" h="4114800" w="5378824">
                <a:moveTo>
                  <a:pt x="0" y="0"/>
                </a:moveTo>
                <a:lnTo>
                  <a:pt x="5378823" y="0"/>
                </a:lnTo>
                <a:lnTo>
                  <a:pt x="5378823" y="4114800"/>
                </a:lnTo>
                <a:lnTo>
                  <a:pt x="0" y="4114800"/>
                </a:lnTo>
                <a:lnTo>
                  <a:pt x="0" y="0"/>
                </a:lnTo>
                <a:close/>
              </a:path>
            </a:pathLst>
          </a:custGeom>
          <a:blipFill rotWithShape="1">
            <a:blip r:embed="rId5">
              <a:alphaModFix/>
            </a:blip>
            <a:stretch>
              <a:fillRect b="0" l="0" r="0" t="0"/>
            </a:stretch>
          </a:blipFill>
          <a:ln>
            <a:noFill/>
          </a:ln>
        </p:spPr>
      </p:sp>
      <p:sp>
        <p:nvSpPr>
          <p:cNvPr id="169" name="Google Shape;169;p22"/>
          <p:cNvSpPr txBox="1"/>
          <p:nvPr/>
        </p:nvSpPr>
        <p:spPr>
          <a:xfrm>
            <a:off x="1028700" y="1401675"/>
            <a:ext cx="11065500" cy="16251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10557"/>
              <a:buFont typeface="Arial"/>
              <a:buNone/>
            </a:pPr>
            <a:r>
              <a:rPr b="0" i="0" lang="en-US" sz="10557" u="none" cap="none" strike="noStrike">
                <a:solidFill>
                  <a:srgbClr val="601A20"/>
                </a:solidFill>
                <a:latin typeface="Playfair Display Black"/>
                <a:ea typeface="Playfair Display Black"/>
                <a:cs typeface="Playfair Display Black"/>
                <a:sym typeface="Playfair Display Black"/>
              </a:rPr>
              <a:t>A bit of history…</a:t>
            </a:r>
            <a:endParaRPr b="0" i="0" sz="1400" u="none" cap="none" strike="noStrike">
              <a:solidFill>
                <a:srgbClr val="000000"/>
              </a:solidFill>
              <a:latin typeface="Arial"/>
              <a:ea typeface="Arial"/>
              <a:cs typeface="Arial"/>
              <a:sym typeface="Arial"/>
            </a:endParaRPr>
          </a:p>
        </p:txBody>
      </p:sp>
      <p:sp>
        <p:nvSpPr>
          <p:cNvPr id="170" name="Google Shape;170;p22"/>
          <p:cNvSpPr txBox="1"/>
          <p:nvPr/>
        </p:nvSpPr>
        <p:spPr>
          <a:xfrm>
            <a:off x="1028700" y="3368825"/>
            <a:ext cx="12839400" cy="4247100"/>
          </a:xfrm>
          <a:prstGeom prst="rect">
            <a:avLst/>
          </a:prstGeom>
          <a:noFill/>
          <a:ln>
            <a:noFill/>
          </a:ln>
        </p:spPr>
        <p:txBody>
          <a:bodyPr anchorCtr="0" anchor="t" bIns="0" lIns="0" spcFirstLastPara="1" rIns="0" wrap="square" tIns="0">
            <a:spAutoFit/>
          </a:bodyPr>
          <a:lstStyle/>
          <a:p>
            <a:pPr indent="-393890" lvl="0" marL="457200" marR="0" rtl="0" algn="l">
              <a:lnSpc>
                <a:spcPct val="160007"/>
              </a:lnSpc>
              <a:spcBef>
                <a:spcPts val="0"/>
              </a:spcBef>
              <a:spcAft>
                <a:spcPts val="0"/>
              </a:spcAft>
              <a:buClr>
                <a:srgbClr val="601A20"/>
              </a:buClr>
              <a:buSzPts val="2603"/>
              <a:buFont typeface="Lato"/>
              <a:buChar char="●"/>
            </a:pPr>
            <a:r>
              <a:rPr b="0" i="0" lang="en-US" sz="2603" u="none" cap="none" strike="noStrike">
                <a:solidFill>
                  <a:srgbClr val="601A20"/>
                </a:solidFill>
                <a:latin typeface="Lato"/>
                <a:ea typeface="Lato"/>
                <a:cs typeface="Lato"/>
                <a:sym typeface="Lato"/>
              </a:rPr>
              <a:t>Cochineal has been used as a dye and pigment since ancient times</a:t>
            </a:r>
            <a:endParaRPr b="0" i="0" sz="2603" u="none" cap="none" strike="noStrike">
              <a:solidFill>
                <a:srgbClr val="601A20"/>
              </a:solidFill>
              <a:latin typeface="Lato"/>
              <a:ea typeface="Lato"/>
              <a:cs typeface="Lato"/>
              <a:sym typeface="Lato"/>
            </a:endParaRPr>
          </a:p>
          <a:p>
            <a:pPr indent="0" lvl="0" marL="457200" marR="0" rtl="0" algn="l">
              <a:lnSpc>
                <a:spcPct val="160007"/>
              </a:lnSpc>
              <a:spcBef>
                <a:spcPts val="0"/>
              </a:spcBef>
              <a:spcAft>
                <a:spcPts val="0"/>
              </a:spcAft>
              <a:buClr>
                <a:srgbClr val="000000"/>
              </a:buClr>
              <a:buSzPts val="2603"/>
              <a:buFont typeface="Arial"/>
              <a:buNone/>
            </a:pPr>
            <a:r>
              <a:t/>
            </a:r>
            <a:endParaRPr b="0" i="0" sz="2603" u="none" cap="none" strike="noStrike">
              <a:solidFill>
                <a:srgbClr val="601A20"/>
              </a:solidFill>
              <a:latin typeface="Lato"/>
              <a:ea typeface="Lato"/>
              <a:cs typeface="Lato"/>
              <a:sym typeface="Lato"/>
            </a:endParaRPr>
          </a:p>
          <a:p>
            <a:pPr indent="-393890" lvl="0" marL="457200" marR="0" rtl="0" algn="l">
              <a:lnSpc>
                <a:spcPct val="160007"/>
              </a:lnSpc>
              <a:spcBef>
                <a:spcPts val="0"/>
              </a:spcBef>
              <a:spcAft>
                <a:spcPts val="0"/>
              </a:spcAft>
              <a:buClr>
                <a:srgbClr val="601A20"/>
              </a:buClr>
              <a:buSzPts val="2603"/>
              <a:buFont typeface="Lato"/>
              <a:buChar char="●"/>
            </a:pPr>
            <a:r>
              <a:rPr b="0" i="0" lang="en-US" sz="2603" u="none" cap="none" strike="noStrike">
                <a:solidFill>
                  <a:srgbClr val="601A20"/>
                </a:solidFill>
                <a:latin typeface="Lato"/>
                <a:ea typeface="Lato"/>
                <a:cs typeface="Lato"/>
                <a:sym typeface="Lato"/>
              </a:rPr>
              <a:t>“In our 21st-century world, colour lacks history; we are mostly unaware of where the colours we inhabit come from… [We ought to] rethink perfect red as an assemblage of plants, insects, meteorological conditions, qualities of soil and climates, and temperaments, of places and of people.”   -Miruna Achim, historian</a:t>
            </a:r>
            <a:endParaRPr b="0" i="0" sz="2603" u="none" cap="none" strike="noStrike">
              <a:solidFill>
                <a:srgbClr val="601A20"/>
              </a:solidFill>
              <a:latin typeface="Lato"/>
              <a:ea typeface="Lato"/>
              <a:cs typeface="Lato"/>
              <a:sym typeface="Lato"/>
            </a:endParaRPr>
          </a:p>
          <a:p>
            <a:pPr indent="0" lvl="0" marL="0" marR="0" rtl="0" algn="l">
              <a:lnSpc>
                <a:spcPct val="160007"/>
              </a:lnSpc>
              <a:spcBef>
                <a:spcPts val="0"/>
              </a:spcBef>
              <a:spcAft>
                <a:spcPts val="0"/>
              </a:spcAft>
              <a:buClr>
                <a:srgbClr val="000000"/>
              </a:buClr>
              <a:buSzPts val="2603"/>
              <a:buFont typeface="Arial"/>
              <a:buNone/>
            </a:pPr>
            <a:r>
              <a:t/>
            </a:r>
            <a:endParaRPr b="0" i="0" sz="2603" u="none" cap="none" strike="noStrike">
              <a:solidFill>
                <a:srgbClr val="601A20"/>
              </a:solidFill>
              <a:latin typeface="Lato"/>
              <a:ea typeface="Lato"/>
              <a:cs typeface="Lato"/>
              <a:sym typeface="Lato"/>
            </a:endParaRPr>
          </a:p>
        </p:txBody>
      </p:sp>
      <p:pic>
        <p:nvPicPr>
          <p:cNvPr id="171" name="Google Shape;171;p22"/>
          <p:cNvPicPr preferRelativeResize="0"/>
          <p:nvPr/>
        </p:nvPicPr>
        <p:blipFill rotWithShape="1">
          <a:blip r:embed="rId4">
            <a:alphaModFix/>
          </a:blip>
          <a:srcRect b="0" l="83063" r="0" t="48145"/>
          <a:stretch/>
        </p:blipFill>
        <p:spPr>
          <a:xfrm>
            <a:off x="15190600" y="4952925"/>
            <a:ext cx="3097402" cy="53340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175" name="Shape 175"/>
        <p:cNvGrpSpPr/>
        <p:nvPr/>
      </p:nvGrpSpPr>
      <p:grpSpPr>
        <a:xfrm>
          <a:off x="0" y="0"/>
          <a:ext cx="0" cy="0"/>
          <a:chOff x="0" y="0"/>
          <a:chExt cx="0" cy="0"/>
        </a:xfrm>
      </p:grpSpPr>
      <p:grpSp>
        <p:nvGrpSpPr>
          <p:cNvPr id="176" name="Google Shape;176;p23"/>
          <p:cNvGrpSpPr/>
          <p:nvPr/>
        </p:nvGrpSpPr>
        <p:grpSpPr>
          <a:xfrm>
            <a:off x="1028700" y="1095670"/>
            <a:ext cx="16230707" cy="7886454"/>
            <a:chOff x="0" y="-95250"/>
            <a:chExt cx="4274726" cy="2077077"/>
          </a:xfrm>
        </p:grpSpPr>
        <p:sp>
          <p:nvSpPr>
            <p:cNvPr id="177" name="Google Shape;177;p23"/>
            <p:cNvSpPr/>
            <p:nvPr/>
          </p:nvSpPr>
          <p:spPr>
            <a:xfrm>
              <a:off x="0" y="0"/>
              <a:ext cx="4274726" cy="1981827"/>
            </a:xfrm>
            <a:custGeom>
              <a:rect b="b" l="l" r="r" t="t"/>
              <a:pathLst>
                <a:path extrusionOk="0" h="1981827" w="4274726">
                  <a:moveTo>
                    <a:pt x="24327" y="0"/>
                  </a:moveTo>
                  <a:lnTo>
                    <a:pt x="4250399" y="0"/>
                  </a:lnTo>
                  <a:cubicBezTo>
                    <a:pt x="4263834" y="0"/>
                    <a:pt x="4274726" y="10891"/>
                    <a:pt x="4274726" y="24327"/>
                  </a:cubicBezTo>
                  <a:lnTo>
                    <a:pt x="4274726" y="1957500"/>
                  </a:lnTo>
                  <a:cubicBezTo>
                    <a:pt x="4274726" y="1970936"/>
                    <a:pt x="4263834" y="1981827"/>
                    <a:pt x="4250399" y="1981827"/>
                  </a:cubicBezTo>
                  <a:lnTo>
                    <a:pt x="24327" y="1981827"/>
                  </a:lnTo>
                  <a:cubicBezTo>
                    <a:pt x="10891" y="1981827"/>
                    <a:pt x="0" y="1970936"/>
                    <a:pt x="0" y="1957500"/>
                  </a:cubicBezTo>
                  <a:lnTo>
                    <a:pt x="0" y="24327"/>
                  </a:lnTo>
                  <a:cubicBezTo>
                    <a:pt x="0" y="10891"/>
                    <a:pt x="10891" y="0"/>
                    <a:pt x="24327" y="0"/>
                  </a:cubicBezTo>
                  <a:close/>
                </a:path>
              </a:pathLst>
            </a:custGeom>
            <a:solidFill>
              <a:srgbClr val="000000">
                <a:alpha val="0"/>
              </a:srgbClr>
            </a:solidFill>
            <a:ln cap="flat" cmpd="sng" w="38100">
              <a:solidFill>
                <a:srgbClr val="601A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3"/>
            <p:cNvSpPr txBox="1"/>
            <p:nvPr/>
          </p:nvSpPr>
          <p:spPr>
            <a:xfrm>
              <a:off x="0" y="-95250"/>
              <a:ext cx="812800" cy="90805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23"/>
          <p:cNvGrpSpPr/>
          <p:nvPr/>
        </p:nvGrpSpPr>
        <p:grpSpPr>
          <a:xfrm>
            <a:off x="5448621" y="261042"/>
            <a:ext cx="7390758" cy="3447751"/>
            <a:chOff x="0" y="-95250"/>
            <a:chExt cx="1946537" cy="908050"/>
          </a:xfrm>
        </p:grpSpPr>
        <p:sp>
          <p:nvSpPr>
            <p:cNvPr id="180" name="Google Shape;180;p23"/>
            <p:cNvSpPr/>
            <p:nvPr/>
          </p:nvSpPr>
          <p:spPr>
            <a:xfrm>
              <a:off x="0" y="0"/>
              <a:ext cx="1946537" cy="449676"/>
            </a:xfrm>
            <a:custGeom>
              <a:rect b="b" l="l" r="r" t="t"/>
              <a:pathLst>
                <a:path extrusionOk="0" h="449676" w="1946537">
                  <a:moveTo>
                    <a:pt x="0" y="0"/>
                  </a:moveTo>
                  <a:lnTo>
                    <a:pt x="1946537" y="0"/>
                  </a:lnTo>
                  <a:lnTo>
                    <a:pt x="1946537" y="449676"/>
                  </a:lnTo>
                  <a:lnTo>
                    <a:pt x="0" y="449676"/>
                  </a:lnTo>
                  <a:close/>
                </a:path>
              </a:pathLst>
            </a:custGeom>
            <a:solidFill>
              <a:srgbClr val="DFD3BA"/>
            </a:solidFill>
            <a:ln>
              <a:noFill/>
            </a:ln>
          </p:spPr>
        </p:sp>
        <p:sp>
          <p:nvSpPr>
            <p:cNvPr id="181" name="Google Shape;181;p23"/>
            <p:cNvSpPr txBox="1"/>
            <p:nvPr/>
          </p:nvSpPr>
          <p:spPr>
            <a:xfrm>
              <a:off x="0" y="-95250"/>
              <a:ext cx="812800" cy="90805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23"/>
          <p:cNvSpPr txBox="1"/>
          <p:nvPr/>
        </p:nvSpPr>
        <p:spPr>
          <a:xfrm>
            <a:off x="5785157" y="622694"/>
            <a:ext cx="6717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601A20"/>
                </a:solidFill>
                <a:latin typeface="Playfair Display Black"/>
                <a:ea typeface="Playfair Display Black"/>
                <a:cs typeface="Playfair Display Black"/>
                <a:sym typeface="Playfair Display Black"/>
              </a:rPr>
              <a:t>Cochineal</a:t>
            </a:r>
            <a:endParaRPr b="0" i="0" sz="1400" u="none" cap="none" strike="noStrike">
              <a:solidFill>
                <a:srgbClr val="000000"/>
              </a:solidFill>
              <a:latin typeface="Arial"/>
              <a:ea typeface="Arial"/>
              <a:cs typeface="Arial"/>
              <a:sym typeface="Arial"/>
            </a:endParaRPr>
          </a:p>
        </p:txBody>
      </p:sp>
      <p:sp>
        <p:nvSpPr>
          <p:cNvPr id="183" name="Google Shape;183;p23"/>
          <p:cNvSpPr txBox="1"/>
          <p:nvPr/>
        </p:nvSpPr>
        <p:spPr>
          <a:xfrm>
            <a:off x="1827297" y="2160906"/>
            <a:ext cx="11537700" cy="5425800"/>
          </a:xfrm>
          <a:prstGeom prst="rect">
            <a:avLst/>
          </a:prstGeom>
          <a:noFill/>
          <a:ln>
            <a:noFill/>
          </a:ln>
        </p:spPr>
        <p:txBody>
          <a:bodyPr anchorCtr="0" anchor="t" bIns="0" lIns="0" spcFirstLastPara="1" rIns="0" wrap="square" tIns="0">
            <a:spAutoFit/>
          </a:bodyPr>
          <a:lstStyle/>
          <a:p>
            <a:pPr indent="-457200" lvl="0" marL="457200" marR="0" rtl="0" algn="l">
              <a:lnSpc>
                <a:spcPct val="115000"/>
              </a:lnSpc>
              <a:spcBef>
                <a:spcPts val="0"/>
              </a:spcBef>
              <a:spcAft>
                <a:spcPts val="0"/>
              </a:spcAft>
              <a:buClr>
                <a:srgbClr val="601A20"/>
              </a:buClr>
              <a:buSzPts val="3895"/>
              <a:buFont typeface="Lato"/>
              <a:buChar char="●"/>
            </a:pPr>
            <a:r>
              <a:rPr b="0" i="1" lang="en-US" sz="3895" u="none" cap="none" strike="noStrike">
                <a:solidFill>
                  <a:srgbClr val="601A20"/>
                </a:solidFill>
                <a:latin typeface="Lato"/>
                <a:ea typeface="Lato"/>
                <a:cs typeface="Lato"/>
                <a:sym typeface="Lato"/>
              </a:rPr>
              <a:t>Dactylopius coccus</a:t>
            </a:r>
            <a:r>
              <a:rPr b="0" i="0" lang="en-US" sz="3895" u="none" cap="none" strike="noStrike">
                <a:solidFill>
                  <a:srgbClr val="601A20"/>
                </a:solidFill>
                <a:latin typeface="Lato"/>
                <a:ea typeface="Lato"/>
                <a:cs typeface="Lato"/>
                <a:sym typeface="Lato"/>
              </a:rPr>
              <a:t> is a species of </a:t>
            </a:r>
            <a:r>
              <a:rPr lang="en-US" sz="3895">
                <a:solidFill>
                  <a:srgbClr val="601A20"/>
                </a:solidFill>
                <a:latin typeface="Lato"/>
                <a:ea typeface="Lato"/>
                <a:cs typeface="Lato"/>
                <a:sym typeface="Lato"/>
              </a:rPr>
              <a:t>insect </a:t>
            </a:r>
            <a:r>
              <a:rPr b="0" i="0" lang="en-US" sz="3895" u="none" cap="none" strike="noStrike">
                <a:solidFill>
                  <a:srgbClr val="601A20"/>
                </a:solidFill>
                <a:latin typeface="Lato"/>
                <a:ea typeface="Lato"/>
                <a:cs typeface="Lato"/>
                <a:sym typeface="Lato"/>
              </a:rPr>
              <a:t>native to parts of Mexico and South America. </a:t>
            </a:r>
            <a:endParaRPr b="0" i="0" sz="38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3895"/>
              <a:buFont typeface="Lato"/>
              <a:buChar char="●"/>
            </a:pPr>
            <a:r>
              <a:rPr b="0" i="0" lang="en-US" sz="3895" u="none" cap="none" strike="noStrike">
                <a:solidFill>
                  <a:srgbClr val="601A20"/>
                </a:solidFill>
                <a:latin typeface="Lato"/>
                <a:ea typeface="Lato"/>
                <a:cs typeface="Lato"/>
                <a:sym typeface="Lato"/>
              </a:rPr>
              <a:t>It is a </a:t>
            </a:r>
            <a:r>
              <a:rPr b="1" i="0" lang="en-US" sz="3895" u="none" cap="none" strike="noStrike">
                <a:solidFill>
                  <a:srgbClr val="601A20"/>
                </a:solidFill>
                <a:latin typeface="Lato"/>
                <a:ea typeface="Lato"/>
                <a:cs typeface="Lato"/>
                <a:sym typeface="Lato"/>
              </a:rPr>
              <a:t>parasite</a:t>
            </a:r>
            <a:r>
              <a:rPr b="0" i="0" lang="en-US" sz="3895" u="none" cap="none" strike="noStrike">
                <a:solidFill>
                  <a:srgbClr val="601A20"/>
                </a:solidFill>
                <a:latin typeface="Lato"/>
                <a:ea typeface="Lato"/>
                <a:cs typeface="Lato"/>
                <a:sym typeface="Lato"/>
              </a:rPr>
              <a:t> that lives on the prickly pear cactus</a:t>
            </a:r>
            <a:endParaRPr b="0" i="0" sz="3895" u="none" cap="none" strike="noStrike">
              <a:solidFill>
                <a:srgbClr val="601A20"/>
              </a:solidFill>
              <a:latin typeface="Lato"/>
              <a:ea typeface="Lato"/>
              <a:cs typeface="Lato"/>
              <a:sym typeface="Lato"/>
            </a:endParaRPr>
          </a:p>
          <a:p>
            <a:pPr indent="-475932" lvl="1" marL="1371600" marR="0" rtl="0" algn="l">
              <a:lnSpc>
                <a:spcPct val="115000"/>
              </a:lnSpc>
              <a:spcBef>
                <a:spcPts val="0"/>
              </a:spcBef>
              <a:spcAft>
                <a:spcPts val="0"/>
              </a:spcAft>
              <a:buClr>
                <a:srgbClr val="601A20"/>
              </a:buClr>
              <a:buSzPts val="3895"/>
              <a:buFont typeface="Lato"/>
              <a:buChar char="○"/>
            </a:pPr>
            <a:r>
              <a:rPr b="0" i="0" lang="en-US" sz="3895" u="none" cap="none" strike="noStrike">
                <a:solidFill>
                  <a:srgbClr val="601A20"/>
                </a:solidFill>
                <a:latin typeface="Lato"/>
                <a:ea typeface="Lato"/>
                <a:cs typeface="Lato"/>
                <a:sym typeface="Lato"/>
              </a:rPr>
              <a:t>Its nutrition comes from sugars inside the plant. </a:t>
            </a:r>
            <a:endParaRPr b="0" i="0" sz="3895" u="none" cap="none" strike="noStrike">
              <a:solidFill>
                <a:srgbClr val="601A20"/>
              </a:solidFill>
              <a:latin typeface="Lato"/>
              <a:ea typeface="Lato"/>
              <a:cs typeface="Lato"/>
              <a:sym typeface="Lato"/>
            </a:endParaRPr>
          </a:p>
          <a:p>
            <a:pPr indent="-475932" lvl="1" marL="1371600" marR="0" rtl="0" algn="l">
              <a:lnSpc>
                <a:spcPct val="115000"/>
              </a:lnSpc>
              <a:spcBef>
                <a:spcPts val="0"/>
              </a:spcBef>
              <a:spcAft>
                <a:spcPts val="0"/>
              </a:spcAft>
              <a:buClr>
                <a:srgbClr val="601A20"/>
              </a:buClr>
              <a:buSzPts val="3895"/>
              <a:buFont typeface="Lato"/>
              <a:buChar char="○"/>
            </a:pPr>
            <a:r>
              <a:rPr b="0" i="0" lang="en-US" sz="3895" u="none" cap="none" strike="noStrike">
                <a:solidFill>
                  <a:srgbClr val="601A20"/>
                </a:solidFill>
                <a:latin typeface="Lato"/>
                <a:ea typeface="Lato"/>
                <a:cs typeface="Lato"/>
                <a:sym typeface="Lato"/>
              </a:rPr>
              <a:t>Once it latches onto the cactus, it cannot </a:t>
            </a:r>
            <a:endParaRPr b="0" i="0" sz="3895" u="none" cap="none" strike="noStrike">
              <a:solidFill>
                <a:srgbClr val="601A20"/>
              </a:solidFill>
              <a:latin typeface="Lato"/>
              <a:ea typeface="Lato"/>
              <a:cs typeface="Lato"/>
              <a:sym typeface="Lato"/>
            </a:endParaRPr>
          </a:p>
          <a:p>
            <a:pPr indent="0" lvl="0" marL="914400" marR="0" rtl="0" algn="l">
              <a:lnSpc>
                <a:spcPct val="115000"/>
              </a:lnSpc>
              <a:spcBef>
                <a:spcPts val="0"/>
              </a:spcBef>
              <a:spcAft>
                <a:spcPts val="0"/>
              </a:spcAft>
              <a:buNone/>
            </a:pPr>
            <a:r>
              <a:rPr lang="en-US" sz="3895">
                <a:solidFill>
                  <a:srgbClr val="601A20"/>
                </a:solidFill>
                <a:latin typeface="Lato"/>
                <a:ea typeface="Lato"/>
                <a:cs typeface="Lato"/>
                <a:sym typeface="Lato"/>
              </a:rPr>
              <a:t>     </a:t>
            </a:r>
            <a:r>
              <a:rPr b="0" i="0" lang="en-US" sz="3895" u="none" cap="none" strike="noStrike">
                <a:solidFill>
                  <a:srgbClr val="601A20"/>
                </a:solidFill>
                <a:latin typeface="Lato"/>
                <a:ea typeface="Lato"/>
                <a:cs typeface="Lato"/>
                <a:sym typeface="Lato"/>
              </a:rPr>
              <a:t>move again</a:t>
            </a:r>
            <a:endParaRPr b="0" i="0" sz="3895" u="none" cap="none" strike="noStrike">
              <a:solidFill>
                <a:srgbClr val="601A20"/>
              </a:solidFill>
              <a:latin typeface="Lato"/>
              <a:ea typeface="Lato"/>
              <a:cs typeface="Lato"/>
              <a:sym typeface="Lato"/>
            </a:endParaRPr>
          </a:p>
          <a:p>
            <a:pPr indent="0" lvl="0" marL="914400" marR="0" rtl="0" algn="l">
              <a:lnSpc>
                <a:spcPct val="115000"/>
              </a:lnSpc>
              <a:spcBef>
                <a:spcPts val="0"/>
              </a:spcBef>
              <a:spcAft>
                <a:spcPts val="0"/>
              </a:spcAft>
              <a:buClr>
                <a:srgbClr val="000000"/>
              </a:buClr>
              <a:buSzPts val="3895"/>
              <a:buFont typeface="Arial"/>
              <a:buNone/>
            </a:pPr>
            <a:r>
              <a:t/>
            </a:r>
            <a:endParaRPr b="0" i="0" sz="3895" u="none" cap="none" strike="noStrike">
              <a:solidFill>
                <a:srgbClr val="601A20"/>
              </a:solidFill>
              <a:latin typeface="Lato"/>
              <a:ea typeface="Lato"/>
              <a:cs typeface="Lato"/>
              <a:sym typeface="Lato"/>
            </a:endParaRPr>
          </a:p>
        </p:txBody>
      </p:sp>
      <p:pic>
        <p:nvPicPr>
          <p:cNvPr id="184" name="Google Shape;184;p23"/>
          <p:cNvPicPr preferRelativeResize="0"/>
          <p:nvPr/>
        </p:nvPicPr>
        <p:blipFill rotWithShape="1">
          <a:blip r:embed="rId3">
            <a:alphaModFix/>
          </a:blip>
          <a:srcRect b="0" l="20150" r="16481" t="0"/>
          <a:stretch/>
        </p:blipFill>
        <p:spPr>
          <a:xfrm>
            <a:off x="12173575" y="3708825"/>
            <a:ext cx="6179400" cy="66732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188" name="Shape 188"/>
        <p:cNvGrpSpPr/>
        <p:nvPr/>
      </p:nvGrpSpPr>
      <p:grpSpPr>
        <a:xfrm>
          <a:off x="0" y="0"/>
          <a:ext cx="0" cy="0"/>
          <a:chOff x="0" y="0"/>
          <a:chExt cx="0" cy="0"/>
        </a:xfrm>
      </p:grpSpPr>
      <p:grpSp>
        <p:nvGrpSpPr>
          <p:cNvPr id="189" name="Google Shape;189;p24"/>
          <p:cNvGrpSpPr/>
          <p:nvPr/>
        </p:nvGrpSpPr>
        <p:grpSpPr>
          <a:xfrm>
            <a:off x="1028700" y="1019470"/>
            <a:ext cx="16230707" cy="7886454"/>
            <a:chOff x="0" y="-95250"/>
            <a:chExt cx="4274726" cy="2077077"/>
          </a:xfrm>
        </p:grpSpPr>
        <p:sp>
          <p:nvSpPr>
            <p:cNvPr id="190" name="Google Shape;190;p24"/>
            <p:cNvSpPr/>
            <p:nvPr/>
          </p:nvSpPr>
          <p:spPr>
            <a:xfrm>
              <a:off x="0" y="0"/>
              <a:ext cx="4274726" cy="1981827"/>
            </a:xfrm>
            <a:custGeom>
              <a:rect b="b" l="l" r="r" t="t"/>
              <a:pathLst>
                <a:path extrusionOk="0" h="1981827" w="4274726">
                  <a:moveTo>
                    <a:pt x="24327" y="0"/>
                  </a:moveTo>
                  <a:lnTo>
                    <a:pt x="4250399" y="0"/>
                  </a:lnTo>
                  <a:cubicBezTo>
                    <a:pt x="4263834" y="0"/>
                    <a:pt x="4274726" y="10891"/>
                    <a:pt x="4274726" y="24327"/>
                  </a:cubicBezTo>
                  <a:lnTo>
                    <a:pt x="4274726" y="1957500"/>
                  </a:lnTo>
                  <a:cubicBezTo>
                    <a:pt x="4274726" y="1970936"/>
                    <a:pt x="4263834" y="1981827"/>
                    <a:pt x="4250399" y="1981827"/>
                  </a:cubicBezTo>
                  <a:lnTo>
                    <a:pt x="24327" y="1981827"/>
                  </a:lnTo>
                  <a:cubicBezTo>
                    <a:pt x="10891" y="1981827"/>
                    <a:pt x="0" y="1970936"/>
                    <a:pt x="0" y="1957500"/>
                  </a:cubicBezTo>
                  <a:lnTo>
                    <a:pt x="0" y="24327"/>
                  </a:lnTo>
                  <a:cubicBezTo>
                    <a:pt x="0" y="10891"/>
                    <a:pt x="10891" y="0"/>
                    <a:pt x="24327" y="0"/>
                  </a:cubicBezTo>
                  <a:close/>
                </a:path>
              </a:pathLst>
            </a:custGeom>
            <a:solidFill>
              <a:srgbClr val="000000">
                <a:alpha val="0"/>
              </a:srgbClr>
            </a:solidFill>
            <a:ln cap="flat" cmpd="sng" w="38100">
              <a:solidFill>
                <a:srgbClr val="601A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4"/>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24"/>
          <p:cNvGrpSpPr/>
          <p:nvPr/>
        </p:nvGrpSpPr>
        <p:grpSpPr>
          <a:xfrm>
            <a:off x="5448621" y="261039"/>
            <a:ext cx="7390806" cy="3447965"/>
            <a:chOff x="0" y="-95250"/>
            <a:chExt cx="1946537" cy="908100"/>
          </a:xfrm>
        </p:grpSpPr>
        <p:sp>
          <p:nvSpPr>
            <p:cNvPr id="193" name="Google Shape;193;p24"/>
            <p:cNvSpPr/>
            <p:nvPr/>
          </p:nvSpPr>
          <p:spPr>
            <a:xfrm>
              <a:off x="0" y="0"/>
              <a:ext cx="1946537" cy="449676"/>
            </a:xfrm>
            <a:custGeom>
              <a:rect b="b" l="l" r="r" t="t"/>
              <a:pathLst>
                <a:path extrusionOk="0" h="449676" w="1946537">
                  <a:moveTo>
                    <a:pt x="0" y="0"/>
                  </a:moveTo>
                  <a:lnTo>
                    <a:pt x="1946537" y="0"/>
                  </a:lnTo>
                  <a:lnTo>
                    <a:pt x="1946537" y="449676"/>
                  </a:lnTo>
                  <a:lnTo>
                    <a:pt x="0" y="449676"/>
                  </a:lnTo>
                  <a:close/>
                </a:path>
              </a:pathLst>
            </a:custGeom>
            <a:solidFill>
              <a:srgbClr val="DFD3BA"/>
            </a:solidFill>
            <a:ln>
              <a:noFill/>
            </a:ln>
          </p:spPr>
        </p:sp>
        <p:sp>
          <p:nvSpPr>
            <p:cNvPr id="194" name="Google Shape;194;p24"/>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24"/>
          <p:cNvSpPr txBox="1"/>
          <p:nvPr/>
        </p:nvSpPr>
        <p:spPr>
          <a:xfrm>
            <a:off x="5785157" y="622694"/>
            <a:ext cx="6717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601A20"/>
                </a:solidFill>
                <a:latin typeface="Playfair Display Black"/>
                <a:ea typeface="Playfair Display Black"/>
                <a:cs typeface="Playfair Display Black"/>
                <a:sym typeface="Playfair Display Black"/>
              </a:rPr>
              <a:t>Cochineal</a:t>
            </a:r>
            <a:endParaRPr b="0" i="0" sz="1400" u="none" cap="none" strike="noStrike">
              <a:solidFill>
                <a:srgbClr val="000000"/>
              </a:solidFill>
              <a:latin typeface="Arial"/>
              <a:ea typeface="Arial"/>
              <a:cs typeface="Arial"/>
              <a:sym typeface="Arial"/>
            </a:endParaRPr>
          </a:p>
        </p:txBody>
      </p:sp>
      <p:sp>
        <p:nvSpPr>
          <p:cNvPr id="196" name="Google Shape;196;p24"/>
          <p:cNvSpPr txBox="1"/>
          <p:nvPr/>
        </p:nvSpPr>
        <p:spPr>
          <a:xfrm>
            <a:off x="1958251" y="7733025"/>
            <a:ext cx="14596800" cy="86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603"/>
              <a:buFont typeface="Arial"/>
              <a:buNone/>
            </a:pPr>
            <a:r>
              <a:rPr b="0" i="0" lang="en-US" sz="2603" u="none" cap="none" strike="noStrike">
                <a:solidFill>
                  <a:srgbClr val="601A20"/>
                </a:solidFill>
                <a:latin typeface="Lato"/>
                <a:ea typeface="Lato"/>
                <a:cs typeface="Lato"/>
                <a:sym typeface="Lato"/>
              </a:rPr>
              <a:t>José Antonio de Alzate y Ramírez, a Spanish priest, published </a:t>
            </a:r>
            <a:r>
              <a:rPr b="0" i="1" lang="en-US" sz="2603" u="none" cap="none" strike="noStrike">
                <a:solidFill>
                  <a:srgbClr val="601A20"/>
                </a:solidFill>
                <a:latin typeface="Lato"/>
                <a:ea typeface="Lato"/>
                <a:cs typeface="Lato"/>
                <a:sym typeface="Lato"/>
              </a:rPr>
              <a:t>Memoria sobre la naturaleza, cultivo y beneficio de la grana (Treatise on the Nature, Cultivation and the Processing of Cochineal)</a:t>
            </a:r>
            <a:r>
              <a:rPr b="0" i="0" lang="en-US" sz="2603" u="none" cap="none" strike="noStrike">
                <a:solidFill>
                  <a:srgbClr val="601A20"/>
                </a:solidFill>
                <a:latin typeface="Lato"/>
                <a:ea typeface="Lato"/>
                <a:cs typeface="Lato"/>
                <a:sym typeface="Lato"/>
              </a:rPr>
              <a:t> in 1777</a:t>
            </a:r>
            <a:endParaRPr b="0" i="1" sz="3895" u="none" cap="none" strike="noStrike">
              <a:solidFill>
                <a:srgbClr val="601A20"/>
              </a:solidFill>
              <a:latin typeface="Lato"/>
              <a:ea typeface="Lato"/>
              <a:cs typeface="Lato"/>
              <a:sym typeface="Lato"/>
            </a:endParaRPr>
          </a:p>
        </p:txBody>
      </p:sp>
      <p:pic>
        <p:nvPicPr>
          <p:cNvPr id="197" name="Google Shape;197;p24"/>
          <p:cNvPicPr preferRelativeResize="0"/>
          <p:nvPr/>
        </p:nvPicPr>
        <p:blipFill rotWithShape="1">
          <a:blip r:embed="rId3">
            <a:alphaModFix/>
          </a:blip>
          <a:srcRect b="0" l="0" r="0" t="0"/>
          <a:stretch/>
        </p:blipFill>
        <p:spPr>
          <a:xfrm>
            <a:off x="2045475" y="1758975"/>
            <a:ext cx="3890925" cy="5553072"/>
          </a:xfrm>
          <a:prstGeom prst="rect">
            <a:avLst/>
          </a:prstGeom>
          <a:noFill/>
          <a:ln>
            <a:noFill/>
          </a:ln>
        </p:spPr>
      </p:pic>
      <p:pic>
        <p:nvPicPr>
          <p:cNvPr id="198" name="Google Shape;198;p24"/>
          <p:cNvPicPr preferRelativeResize="0"/>
          <p:nvPr/>
        </p:nvPicPr>
        <p:blipFill rotWithShape="1">
          <a:blip r:embed="rId4">
            <a:alphaModFix/>
          </a:blip>
          <a:srcRect b="0" l="0" r="0" t="0"/>
          <a:stretch/>
        </p:blipFill>
        <p:spPr>
          <a:xfrm>
            <a:off x="7417901" y="2111824"/>
            <a:ext cx="3677500" cy="5372000"/>
          </a:xfrm>
          <a:prstGeom prst="rect">
            <a:avLst/>
          </a:prstGeom>
          <a:noFill/>
          <a:ln>
            <a:noFill/>
          </a:ln>
        </p:spPr>
      </p:pic>
      <p:pic>
        <p:nvPicPr>
          <p:cNvPr id="199" name="Google Shape;199;p24"/>
          <p:cNvPicPr preferRelativeResize="0"/>
          <p:nvPr/>
        </p:nvPicPr>
        <p:blipFill rotWithShape="1">
          <a:blip r:embed="rId5">
            <a:alphaModFix/>
          </a:blip>
          <a:srcRect b="0" l="0" r="0" t="0"/>
          <a:stretch/>
        </p:blipFill>
        <p:spPr>
          <a:xfrm>
            <a:off x="12351525" y="1671625"/>
            <a:ext cx="3786800" cy="5727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203" name="Shape 203"/>
        <p:cNvGrpSpPr/>
        <p:nvPr/>
      </p:nvGrpSpPr>
      <p:grpSpPr>
        <a:xfrm>
          <a:off x="0" y="0"/>
          <a:ext cx="0" cy="0"/>
          <a:chOff x="0" y="0"/>
          <a:chExt cx="0" cy="0"/>
        </a:xfrm>
      </p:grpSpPr>
      <p:pic>
        <p:nvPicPr>
          <p:cNvPr id="204" name="Google Shape;204;p25"/>
          <p:cNvPicPr preferRelativeResize="0"/>
          <p:nvPr/>
        </p:nvPicPr>
        <p:blipFill rotWithShape="1">
          <a:blip r:embed="rId3">
            <a:alphaModFix/>
          </a:blip>
          <a:srcRect b="0" l="0" r="0" t="0"/>
          <a:stretch/>
        </p:blipFill>
        <p:spPr>
          <a:xfrm>
            <a:off x="5850138" y="991238"/>
            <a:ext cx="6587724" cy="7888475"/>
          </a:xfrm>
          <a:prstGeom prst="rect">
            <a:avLst/>
          </a:prstGeom>
          <a:noFill/>
          <a:ln>
            <a:noFill/>
          </a:ln>
        </p:spPr>
      </p:pic>
      <p:sp>
        <p:nvSpPr>
          <p:cNvPr id="205" name="Google Shape;205;p25"/>
          <p:cNvSpPr txBox="1"/>
          <p:nvPr/>
        </p:nvSpPr>
        <p:spPr>
          <a:xfrm>
            <a:off x="1030650" y="9210725"/>
            <a:ext cx="16226700" cy="86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603"/>
              <a:buFont typeface="Arial"/>
              <a:buNone/>
            </a:pPr>
            <a:r>
              <a:rPr b="0" i="0" lang="en-US" sz="2603" u="none" cap="none" strike="noStrike">
                <a:solidFill>
                  <a:srgbClr val="601A20"/>
                </a:solidFill>
                <a:latin typeface="Lato"/>
                <a:ea typeface="Lato"/>
                <a:cs typeface="Lato"/>
                <a:sym typeface="Lato"/>
              </a:rPr>
              <a:t>Cochineal cultivation from the 16th-19th centuries, from </a:t>
            </a:r>
            <a:r>
              <a:rPr b="0" i="1" lang="en-US" sz="2603" u="none" cap="none" strike="noStrike">
                <a:solidFill>
                  <a:srgbClr val="601A20"/>
                </a:solidFill>
                <a:latin typeface="Lato"/>
                <a:ea typeface="Lato"/>
                <a:cs typeface="Lato"/>
                <a:sym typeface="Lato"/>
              </a:rPr>
              <a:t>Cochineal Red: The Art History of a Color</a:t>
            </a:r>
            <a:r>
              <a:rPr b="0" i="0" lang="en-US" sz="2603" u="none" cap="none" strike="noStrike">
                <a:solidFill>
                  <a:srgbClr val="601A20"/>
                </a:solidFill>
                <a:latin typeface="Lato"/>
                <a:ea typeface="Lato"/>
                <a:cs typeface="Lato"/>
                <a:sym typeface="Lato"/>
              </a:rPr>
              <a:t> by Elena Phipps</a:t>
            </a:r>
            <a:endParaRPr b="0" i="0" sz="2603" u="none" cap="none" strike="noStrike">
              <a:solidFill>
                <a:srgbClr val="601A20"/>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3"/>
              <a:buFont typeface="Arial"/>
              <a:buNone/>
            </a:pPr>
            <a:r>
              <a:t/>
            </a:r>
            <a:endParaRPr b="0" i="0" sz="2603" u="none" cap="none" strike="noStrike">
              <a:solidFill>
                <a:srgbClr val="601A20"/>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209" name="Shape 209"/>
        <p:cNvGrpSpPr/>
        <p:nvPr/>
      </p:nvGrpSpPr>
      <p:grpSpPr>
        <a:xfrm>
          <a:off x="0" y="0"/>
          <a:ext cx="0" cy="0"/>
          <a:chOff x="0" y="0"/>
          <a:chExt cx="0" cy="0"/>
        </a:xfrm>
      </p:grpSpPr>
      <p:pic>
        <p:nvPicPr>
          <p:cNvPr id="210" name="Google Shape;210;p26"/>
          <p:cNvPicPr preferRelativeResize="0"/>
          <p:nvPr/>
        </p:nvPicPr>
        <p:blipFill rotWithShape="1">
          <a:blip r:embed="rId3">
            <a:alphaModFix/>
          </a:blip>
          <a:srcRect b="0" l="0" r="0" t="0"/>
          <a:stretch/>
        </p:blipFill>
        <p:spPr>
          <a:xfrm>
            <a:off x="2278688" y="693499"/>
            <a:ext cx="13730624" cy="8900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214" name="Shape 214"/>
        <p:cNvGrpSpPr/>
        <p:nvPr/>
      </p:nvGrpSpPr>
      <p:grpSpPr>
        <a:xfrm>
          <a:off x="0" y="0"/>
          <a:ext cx="0" cy="0"/>
          <a:chOff x="0" y="0"/>
          <a:chExt cx="0" cy="0"/>
        </a:xfrm>
      </p:grpSpPr>
      <p:grpSp>
        <p:nvGrpSpPr>
          <p:cNvPr id="215" name="Google Shape;215;p27"/>
          <p:cNvGrpSpPr/>
          <p:nvPr/>
        </p:nvGrpSpPr>
        <p:grpSpPr>
          <a:xfrm>
            <a:off x="1028700" y="1381125"/>
            <a:ext cx="16230707" cy="7524799"/>
            <a:chOff x="0" y="0"/>
            <a:chExt cx="4274726" cy="1981827"/>
          </a:xfrm>
        </p:grpSpPr>
        <p:sp>
          <p:nvSpPr>
            <p:cNvPr id="216" name="Google Shape;216;p27"/>
            <p:cNvSpPr/>
            <p:nvPr/>
          </p:nvSpPr>
          <p:spPr>
            <a:xfrm>
              <a:off x="0" y="0"/>
              <a:ext cx="4274726" cy="1981827"/>
            </a:xfrm>
            <a:custGeom>
              <a:rect b="b" l="l" r="r" t="t"/>
              <a:pathLst>
                <a:path extrusionOk="0" h="1981827" w="4274726">
                  <a:moveTo>
                    <a:pt x="24327" y="0"/>
                  </a:moveTo>
                  <a:lnTo>
                    <a:pt x="4250399" y="0"/>
                  </a:lnTo>
                  <a:cubicBezTo>
                    <a:pt x="4263834" y="0"/>
                    <a:pt x="4274726" y="10891"/>
                    <a:pt x="4274726" y="24327"/>
                  </a:cubicBezTo>
                  <a:lnTo>
                    <a:pt x="4274726" y="1957500"/>
                  </a:lnTo>
                  <a:cubicBezTo>
                    <a:pt x="4274726" y="1970936"/>
                    <a:pt x="4263834" y="1981827"/>
                    <a:pt x="4250399" y="1981827"/>
                  </a:cubicBezTo>
                  <a:lnTo>
                    <a:pt x="24327" y="1981827"/>
                  </a:lnTo>
                  <a:cubicBezTo>
                    <a:pt x="10891" y="1981827"/>
                    <a:pt x="0" y="1970936"/>
                    <a:pt x="0" y="1957500"/>
                  </a:cubicBezTo>
                  <a:lnTo>
                    <a:pt x="0" y="24327"/>
                  </a:lnTo>
                  <a:cubicBezTo>
                    <a:pt x="0" y="10891"/>
                    <a:pt x="10891" y="0"/>
                    <a:pt x="24327" y="0"/>
                  </a:cubicBezTo>
                  <a:close/>
                </a:path>
              </a:pathLst>
            </a:custGeom>
            <a:solidFill>
              <a:srgbClr val="000000">
                <a:alpha val="0"/>
              </a:srgbClr>
            </a:solidFill>
            <a:ln cap="flat" cmpd="sng" w="38100">
              <a:solidFill>
                <a:srgbClr val="601A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7"/>
            <p:cNvSpPr txBox="1"/>
            <p:nvPr/>
          </p:nvSpPr>
          <p:spPr>
            <a:xfrm>
              <a:off x="1164088" y="1222129"/>
              <a:ext cx="2005200" cy="5247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Clr>
                  <a:schemeClr val="dk1"/>
                </a:buClr>
                <a:buSzPts val="1100"/>
                <a:buFont typeface="Arial"/>
                <a:buNone/>
              </a:pPr>
              <a:r>
                <a:rPr b="0" i="1" lang="en-US" sz="1900" u="none" cap="none" strike="noStrike">
                  <a:solidFill>
                    <a:schemeClr val="lt1"/>
                  </a:solidFill>
                  <a:latin typeface="Calibri"/>
                  <a:ea typeface="Calibri"/>
                  <a:cs typeface="Calibri"/>
                  <a:sym typeface="Calibri"/>
                </a:rPr>
                <a:t>Image created by Francisco Javier Roque-Rodríguez. </a:t>
              </a:r>
              <a:endParaRPr b="0" i="1" sz="1900" u="none" cap="none" strike="noStrike">
                <a:solidFill>
                  <a:schemeClr val="lt1"/>
                </a:solidFill>
                <a:latin typeface="Calibri"/>
                <a:ea typeface="Calibri"/>
                <a:cs typeface="Calibri"/>
                <a:sym typeface="Calibri"/>
              </a:endParaRPr>
            </a:p>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27"/>
          <p:cNvGrpSpPr/>
          <p:nvPr/>
        </p:nvGrpSpPr>
        <p:grpSpPr>
          <a:xfrm>
            <a:off x="5448621" y="261039"/>
            <a:ext cx="7390806" cy="3447965"/>
            <a:chOff x="0" y="-95250"/>
            <a:chExt cx="1946537" cy="908100"/>
          </a:xfrm>
        </p:grpSpPr>
        <p:sp>
          <p:nvSpPr>
            <p:cNvPr id="219" name="Google Shape;219;p27"/>
            <p:cNvSpPr/>
            <p:nvPr/>
          </p:nvSpPr>
          <p:spPr>
            <a:xfrm>
              <a:off x="0" y="0"/>
              <a:ext cx="1946537" cy="449676"/>
            </a:xfrm>
            <a:custGeom>
              <a:rect b="b" l="l" r="r" t="t"/>
              <a:pathLst>
                <a:path extrusionOk="0" h="449676" w="1946537">
                  <a:moveTo>
                    <a:pt x="0" y="0"/>
                  </a:moveTo>
                  <a:lnTo>
                    <a:pt x="1946537" y="0"/>
                  </a:lnTo>
                  <a:lnTo>
                    <a:pt x="1946537" y="449676"/>
                  </a:lnTo>
                  <a:lnTo>
                    <a:pt x="0" y="449676"/>
                  </a:lnTo>
                  <a:close/>
                </a:path>
              </a:pathLst>
            </a:custGeom>
            <a:solidFill>
              <a:srgbClr val="DFD3BA"/>
            </a:solidFill>
            <a:ln>
              <a:noFill/>
            </a:ln>
          </p:spPr>
        </p:sp>
        <p:sp>
          <p:nvSpPr>
            <p:cNvPr id="220" name="Google Shape;220;p27"/>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27"/>
          <p:cNvSpPr txBox="1"/>
          <p:nvPr/>
        </p:nvSpPr>
        <p:spPr>
          <a:xfrm>
            <a:off x="5785157" y="622694"/>
            <a:ext cx="6717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601A20"/>
                </a:solidFill>
                <a:latin typeface="Playfair Display Black"/>
                <a:ea typeface="Playfair Display Black"/>
                <a:cs typeface="Playfair Display Black"/>
                <a:sym typeface="Playfair Display Black"/>
              </a:rPr>
              <a:t>Life Cycle</a:t>
            </a:r>
            <a:endParaRPr b="0" i="0" sz="1400" u="none" cap="none" strike="noStrike">
              <a:solidFill>
                <a:srgbClr val="000000"/>
              </a:solidFill>
              <a:latin typeface="Arial"/>
              <a:ea typeface="Arial"/>
              <a:cs typeface="Arial"/>
              <a:sym typeface="Arial"/>
            </a:endParaRPr>
          </a:p>
        </p:txBody>
      </p:sp>
      <p:pic>
        <p:nvPicPr>
          <p:cNvPr id="222" name="Google Shape;222;p27"/>
          <p:cNvPicPr preferRelativeResize="0"/>
          <p:nvPr/>
        </p:nvPicPr>
        <p:blipFill rotWithShape="1">
          <a:blip r:embed="rId3">
            <a:alphaModFix/>
          </a:blip>
          <a:srcRect b="0" l="0" r="0" t="0"/>
          <a:stretch/>
        </p:blipFill>
        <p:spPr>
          <a:xfrm>
            <a:off x="4344838" y="2127763"/>
            <a:ext cx="9598224" cy="4537625"/>
          </a:xfrm>
          <a:prstGeom prst="rect">
            <a:avLst/>
          </a:prstGeom>
          <a:noFill/>
          <a:ln>
            <a:noFill/>
          </a:ln>
        </p:spPr>
      </p:pic>
      <p:sp>
        <p:nvSpPr>
          <p:cNvPr id="223" name="Google Shape;223;p27"/>
          <p:cNvSpPr txBox="1"/>
          <p:nvPr/>
        </p:nvSpPr>
        <p:spPr>
          <a:xfrm>
            <a:off x="4414700" y="7261400"/>
            <a:ext cx="9458700" cy="1506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995"/>
              <a:buFont typeface="Arial"/>
              <a:buNone/>
            </a:pPr>
            <a:r>
              <a:rPr b="0" i="1" lang="en-US" sz="3995" u="none" cap="none" strike="noStrike">
                <a:solidFill>
                  <a:srgbClr val="601A20"/>
                </a:solidFill>
                <a:latin typeface="Lato"/>
                <a:ea typeface="Lato"/>
                <a:cs typeface="Lato"/>
                <a:sym typeface="Lato"/>
              </a:rPr>
              <a:t>How does this life cycle compare to other insects you know about?</a:t>
            </a:r>
            <a:endParaRPr b="0" i="1" sz="3995" u="none" cap="none" strike="noStrike">
              <a:solidFill>
                <a:srgbClr val="601A20"/>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1A20"/>
        </a:solidFill>
      </p:bgPr>
    </p:bg>
    <p:spTree>
      <p:nvGrpSpPr>
        <p:cNvPr id="227" name="Shape 227"/>
        <p:cNvGrpSpPr/>
        <p:nvPr/>
      </p:nvGrpSpPr>
      <p:grpSpPr>
        <a:xfrm>
          <a:off x="0" y="0"/>
          <a:ext cx="0" cy="0"/>
          <a:chOff x="0" y="0"/>
          <a:chExt cx="0" cy="0"/>
        </a:xfrm>
      </p:grpSpPr>
      <p:sp>
        <p:nvSpPr>
          <p:cNvPr id="228" name="Google Shape;228;p28"/>
          <p:cNvSpPr/>
          <p:nvPr/>
        </p:nvSpPr>
        <p:spPr>
          <a:xfrm flipH="1">
            <a:off x="13726990" y="476250"/>
            <a:ext cx="4084874" cy="4114800"/>
          </a:xfrm>
          <a:custGeom>
            <a:rect b="b" l="l" r="r" t="t"/>
            <a:pathLst>
              <a:path extrusionOk="0" h="4114800" w="4084874">
                <a:moveTo>
                  <a:pt x="4084875" y="0"/>
                </a:moveTo>
                <a:lnTo>
                  <a:pt x="0" y="0"/>
                </a:lnTo>
                <a:lnTo>
                  <a:pt x="0" y="4114800"/>
                </a:lnTo>
                <a:lnTo>
                  <a:pt x="4084875" y="4114800"/>
                </a:lnTo>
                <a:lnTo>
                  <a:pt x="4084875" y="0"/>
                </a:lnTo>
                <a:close/>
              </a:path>
            </a:pathLst>
          </a:custGeom>
          <a:blipFill rotWithShape="1">
            <a:blip r:embed="rId3">
              <a:alphaModFix/>
            </a:blip>
            <a:stretch>
              <a:fillRect b="0" l="0" r="0" t="0"/>
            </a:stretch>
          </a:blipFill>
          <a:ln>
            <a:noFill/>
          </a:ln>
        </p:spPr>
      </p:sp>
      <p:sp>
        <p:nvSpPr>
          <p:cNvPr id="229" name="Google Shape;229;p28"/>
          <p:cNvSpPr txBox="1"/>
          <p:nvPr/>
        </p:nvSpPr>
        <p:spPr>
          <a:xfrm>
            <a:off x="1183500" y="476249"/>
            <a:ext cx="16230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DFD3BA"/>
                </a:solidFill>
                <a:latin typeface="Playfair Display Black"/>
                <a:ea typeface="Playfair Display Black"/>
                <a:cs typeface="Playfair Display Black"/>
                <a:sym typeface="Playfair Display Black"/>
              </a:rPr>
              <a:t>Its weapon: </a:t>
            </a:r>
            <a:endParaRPr b="0" i="0" sz="9300" u="none" cap="none" strike="noStrike">
              <a:solidFill>
                <a:srgbClr val="DFD3BA"/>
              </a:solidFill>
              <a:latin typeface="Playfair Display Black"/>
              <a:ea typeface="Playfair Display Black"/>
              <a:cs typeface="Playfair Display Black"/>
              <a:sym typeface="Playfair Display Black"/>
            </a:endParaRPr>
          </a:p>
        </p:txBody>
      </p:sp>
      <p:sp>
        <p:nvSpPr>
          <p:cNvPr id="230" name="Google Shape;230;p28"/>
          <p:cNvSpPr txBox="1"/>
          <p:nvPr/>
        </p:nvSpPr>
        <p:spPr>
          <a:xfrm>
            <a:off x="4958539" y="6195083"/>
            <a:ext cx="8680500" cy="230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US" sz="7499" u="none" cap="none" strike="noStrike">
                <a:solidFill>
                  <a:srgbClr val="DFD3BA"/>
                </a:solidFill>
                <a:latin typeface="Lato"/>
                <a:ea typeface="Lato"/>
                <a:cs typeface="Lato"/>
                <a:sym typeface="Lato"/>
              </a:rPr>
              <a:t>Carminic Acid C</a:t>
            </a:r>
            <a:r>
              <a:rPr b="0" baseline="-25000" i="0" lang="en-US" sz="7499" u="none" cap="none" strike="noStrike">
                <a:solidFill>
                  <a:srgbClr val="DFD3BA"/>
                </a:solidFill>
                <a:latin typeface="Lato"/>
                <a:ea typeface="Lato"/>
                <a:cs typeface="Lato"/>
                <a:sym typeface="Lato"/>
              </a:rPr>
              <a:t>22</a:t>
            </a:r>
            <a:r>
              <a:rPr b="0" i="0" lang="en-US" sz="7499" u="none" cap="none" strike="noStrike">
                <a:solidFill>
                  <a:srgbClr val="DFD3BA"/>
                </a:solidFill>
                <a:latin typeface="Lato"/>
                <a:ea typeface="Lato"/>
                <a:cs typeface="Lato"/>
                <a:sym typeface="Lato"/>
              </a:rPr>
              <a:t>H</a:t>
            </a:r>
            <a:r>
              <a:rPr b="0" baseline="-25000" i="0" lang="en-US" sz="7499" u="none" cap="none" strike="noStrike">
                <a:solidFill>
                  <a:srgbClr val="DFD3BA"/>
                </a:solidFill>
                <a:latin typeface="Lato"/>
                <a:ea typeface="Lato"/>
                <a:cs typeface="Lato"/>
                <a:sym typeface="Lato"/>
              </a:rPr>
              <a:t>20</a:t>
            </a:r>
            <a:r>
              <a:rPr b="0" i="0" lang="en-US" sz="7499" u="none" cap="none" strike="noStrike">
                <a:solidFill>
                  <a:srgbClr val="DFD3BA"/>
                </a:solidFill>
                <a:latin typeface="Lato"/>
                <a:ea typeface="Lato"/>
                <a:cs typeface="Lato"/>
                <a:sym typeface="Lato"/>
              </a:rPr>
              <a:t>O</a:t>
            </a:r>
            <a:r>
              <a:rPr b="0" baseline="-25000" i="0" lang="en-US" sz="7499" u="none" cap="none" strike="noStrike">
                <a:solidFill>
                  <a:srgbClr val="DFD3BA"/>
                </a:solidFill>
                <a:latin typeface="Lato"/>
                <a:ea typeface="Lato"/>
                <a:cs typeface="Lato"/>
                <a:sym typeface="Lato"/>
              </a:rPr>
              <a:t>13</a:t>
            </a:r>
            <a:endParaRPr b="0" i="0" sz="7499" u="none" cap="none" strike="noStrike">
              <a:solidFill>
                <a:srgbClr val="DFD3BA"/>
              </a:solidFill>
              <a:latin typeface="Lato"/>
              <a:ea typeface="Lato"/>
              <a:cs typeface="Lato"/>
              <a:sym typeface="Lato"/>
            </a:endParaRPr>
          </a:p>
        </p:txBody>
      </p:sp>
      <p:sp>
        <p:nvSpPr>
          <p:cNvPr id="231" name="Google Shape;231;p28"/>
          <p:cNvSpPr/>
          <p:nvPr/>
        </p:nvSpPr>
        <p:spPr>
          <a:xfrm>
            <a:off x="476250" y="476250"/>
            <a:ext cx="4084874" cy="4114800"/>
          </a:xfrm>
          <a:custGeom>
            <a:rect b="b" l="l" r="r" t="t"/>
            <a:pathLst>
              <a:path extrusionOk="0" h="4114800" w="4084874">
                <a:moveTo>
                  <a:pt x="0" y="0"/>
                </a:moveTo>
                <a:lnTo>
                  <a:pt x="4084874" y="0"/>
                </a:lnTo>
                <a:lnTo>
                  <a:pt x="4084874" y="4114800"/>
                </a:lnTo>
                <a:lnTo>
                  <a:pt x="0" y="4114800"/>
                </a:lnTo>
                <a:lnTo>
                  <a:pt x="0" y="0"/>
                </a:lnTo>
                <a:close/>
              </a:path>
            </a:pathLst>
          </a:custGeom>
          <a:blipFill rotWithShape="1">
            <a:blip r:embed="rId3">
              <a:alphaModFix/>
            </a:blip>
            <a:stretch>
              <a:fillRect b="0" l="0" r="0" t="0"/>
            </a:stretch>
          </a:blipFill>
          <a:ln>
            <a:noFill/>
          </a:ln>
        </p:spPr>
      </p:sp>
      <p:sp>
        <p:nvSpPr>
          <p:cNvPr id="232" name="Google Shape;232;p28"/>
          <p:cNvSpPr txBox="1"/>
          <p:nvPr/>
        </p:nvSpPr>
        <p:spPr>
          <a:xfrm>
            <a:off x="8184216" y="2486380"/>
            <a:ext cx="1919700" cy="215400"/>
          </a:xfrm>
          <a:prstGeom prst="rect">
            <a:avLst/>
          </a:prstGeom>
          <a:noFill/>
          <a:ln>
            <a:noFill/>
          </a:ln>
        </p:spPr>
        <p:txBody>
          <a:bodyPr anchorCtr="0" anchor="t" bIns="0" lIns="0" spcFirstLastPara="1" rIns="0" wrap="square" tIns="0">
            <a:spAutoFit/>
          </a:bodyPr>
          <a:lstStyle/>
          <a:p>
            <a:pPr indent="0" lvl="1" marL="0" marR="0" rtl="0" algn="ctr">
              <a:lnSpc>
                <a:spcPct val="160017"/>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3" name="Google Shape;233;p28"/>
          <p:cNvPicPr preferRelativeResize="0"/>
          <p:nvPr/>
        </p:nvPicPr>
        <p:blipFill rotWithShape="1">
          <a:blip r:embed="rId4">
            <a:alphaModFix/>
          </a:blip>
          <a:srcRect b="17646" l="0" r="0" t="19213"/>
          <a:stretch/>
        </p:blipFill>
        <p:spPr>
          <a:xfrm>
            <a:off x="6377900" y="2337575"/>
            <a:ext cx="5841800" cy="3688300"/>
          </a:xfrm>
          <a:prstGeom prst="rect">
            <a:avLst/>
          </a:prstGeom>
          <a:noFill/>
          <a:ln>
            <a:noFill/>
          </a:ln>
        </p:spPr>
      </p:pic>
      <p:sp>
        <p:nvSpPr>
          <p:cNvPr id="234" name="Google Shape;234;p28"/>
          <p:cNvSpPr/>
          <p:nvPr/>
        </p:nvSpPr>
        <p:spPr>
          <a:xfrm rot="-1912388">
            <a:off x="16056826" y="3472661"/>
            <a:ext cx="771637" cy="5924885"/>
          </a:xfrm>
          <a:custGeom>
            <a:rect b="b" l="l" r="r" t="t"/>
            <a:pathLst>
              <a:path extrusionOk="0" h="4702993" w="560076">
                <a:moveTo>
                  <a:pt x="0" y="0"/>
                </a:moveTo>
                <a:lnTo>
                  <a:pt x="560076" y="0"/>
                </a:lnTo>
                <a:lnTo>
                  <a:pt x="560076" y="4702993"/>
                </a:lnTo>
                <a:lnTo>
                  <a:pt x="0" y="4702993"/>
                </a:lnTo>
                <a:lnTo>
                  <a:pt x="0" y="0"/>
                </a:lnTo>
                <a:close/>
              </a:path>
            </a:pathLst>
          </a:custGeom>
          <a:blipFill rotWithShape="1">
            <a:blip r:embed="rId5">
              <a:alphaModFix/>
            </a:blip>
            <a:stretch>
              <a:fillRect b="0" l="0" r="0" t="0"/>
            </a:stretch>
          </a:blipFill>
          <a:ln>
            <a:noFill/>
          </a:ln>
        </p:spPr>
      </p:sp>
      <p:pic>
        <p:nvPicPr>
          <p:cNvPr id="235" name="Google Shape;235;p28"/>
          <p:cNvPicPr preferRelativeResize="0"/>
          <p:nvPr/>
        </p:nvPicPr>
        <p:blipFill rotWithShape="1">
          <a:blip r:embed="rId6">
            <a:alphaModFix/>
          </a:blip>
          <a:srcRect b="65283" l="0" r="77904" t="-1029"/>
          <a:stretch/>
        </p:blipFill>
        <p:spPr>
          <a:xfrm rot="653381">
            <a:off x="-305296" y="3440901"/>
            <a:ext cx="4040696" cy="36769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239" name="Shape 239"/>
        <p:cNvGrpSpPr/>
        <p:nvPr/>
      </p:nvGrpSpPr>
      <p:grpSpPr>
        <a:xfrm>
          <a:off x="0" y="0"/>
          <a:ext cx="0" cy="0"/>
          <a:chOff x="0" y="0"/>
          <a:chExt cx="0" cy="0"/>
        </a:xfrm>
      </p:grpSpPr>
      <p:sp>
        <p:nvSpPr>
          <p:cNvPr id="240" name="Google Shape;240;p29"/>
          <p:cNvSpPr txBox="1"/>
          <p:nvPr/>
        </p:nvSpPr>
        <p:spPr>
          <a:xfrm>
            <a:off x="918382" y="3368250"/>
            <a:ext cx="5141400" cy="507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300"/>
              <a:buFont typeface="Arial"/>
              <a:buNone/>
            </a:pPr>
            <a:r>
              <a:rPr b="1" i="0" lang="en-US" sz="3300" u="none" cap="none" strike="noStrike">
                <a:solidFill>
                  <a:srgbClr val="DFD3BA"/>
                </a:solidFill>
                <a:latin typeface="Lato"/>
                <a:ea typeface="Lato"/>
                <a:cs typeface="Lato"/>
                <a:sym typeface="Lato"/>
              </a:rPr>
              <a:t>Google Slides</a:t>
            </a:r>
            <a:endParaRPr b="0" i="0" sz="1400" u="none" cap="none" strike="noStrike">
              <a:solidFill>
                <a:srgbClr val="000000"/>
              </a:solidFill>
              <a:latin typeface="Arial"/>
              <a:ea typeface="Arial"/>
              <a:cs typeface="Arial"/>
              <a:sym typeface="Arial"/>
            </a:endParaRPr>
          </a:p>
        </p:txBody>
      </p:sp>
      <p:sp>
        <p:nvSpPr>
          <p:cNvPr id="241" name="Google Shape;241;p29"/>
          <p:cNvSpPr txBox="1"/>
          <p:nvPr/>
        </p:nvSpPr>
        <p:spPr>
          <a:xfrm>
            <a:off x="12678322" y="3368250"/>
            <a:ext cx="5141400" cy="507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300"/>
              <a:buFont typeface="Arial"/>
              <a:buNone/>
            </a:pPr>
            <a:r>
              <a:rPr b="1" i="0" lang="en-US" sz="3300" u="none" cap="none" strike="noStrike">
                <a:solidFill>
                  <a:srgbClr val="DFD3BA"/>
                </a:solidFill>
                <a:latin typeface="Lato"/>
                <a:ea typeface="Lato"/>
                <a:cs typeface="Lato"/>
                <a:sym typeface="Lato"/>
              </a:rPr>
              <a:t>Canva</a:t>
            </a:r>
            <a:endParaRPr b="0" i="0" sz="1400" u="none" cap="none" strike="noStrike">
              <a:solidFill>
                <a:srgbClr val="000000"/>
              </a:solidFill>
              <a:latin typeface="Arial"/>
              <a:ea typeface="Arial"/>
              <a:cs typeface="Arial"/>
              <a:sym typeface="Arial"/>
            </a:endParaRPr>
          </a:p>
        </p:txBody>
      </p:sp>
      <p:pic>
        <p:nvPicPr>
          <p:cNvPr id="242" name="Google Shape;242;p29"/>
          <p:cNvPicPr preferRelativeResize="0"/>
          <p:nvPr/>
        </p:nvPicPr>
        <p:blipFill rotWithShape="1">
          <a:blip r:embed="rId3">
            <a:alphaModFix/>
          </a:blip>
          <a:srcRect b="0" l="0" r="0" t="0"/>
          <a:stretch/>
        </p:blipFill>
        <p:spPr>
          <a:xfrm>
            <a:off x="4257913" y="2120275"/>
            <a:ext cx="9772175" cy="7636924"/>
          </a:xfrm>
          <a:prstGeom prst="rect">
            <a:avLst/>
          </a:prstGeom>
          <a:noFill/>
          <a:ln>
            <a:noFill/>
          </a:ln>
        </p:spPr>
      </p:pic>
      <p:sp>
        <p:nvSpPr>
          <p:cNvPr id="243" name="Google Shape;243;p29"/>
          <p:cNvSpPr txBox="1"/>
          <p:nvPr/>
        </p:nvSpPr>
        <p:spPr>
          <a:xfrm>
            <a:off x="2539507" y="814797"/>
            <a:ext cx="13209000" cy="1108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Clr>
                <a:srgbClr val="000000"/>
              </a:buClr>
              <a:buSzPts val="7199"/>
              <a:buFont typeface="Arial"/>
              <a:buNone/>
            </a:pPr>
            <a:r>
              <a:rPr b="0" i="0" lang="en-US" sz="7199" u="none" cap="none" strike="noStrike">
                <a:solidFill>
                  <a:srgbClr val="601A20"/>
                </a:solidFill>
                <a:latin typeface="Playfair Display Black"/>
                <a:ea typeface="Playfair Display Black"/>
                <a:cs typeface="Playfair Display Black"/>
                <a:sym typeface="Playfair Display Black"/>
              </a:rPr>
              <a:t>Synthetic dyes</a:t>
            </a:r>
            <a:endParaRPr b="0" i="0" sz="7199" u="none" cap="none" strike="noStrike">
              <a:solidFill>
                <a:srgbClr val="601A20"/>
              </a:solidFill>
              <a:latin typeface="Playfair Display Black"/>
              <a:ea typeface="Playfair Display Black"/>
              <a:cs typeface="Playfair Display Black"/>
              <a:sym typeface="Playfair Display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247" name="Shape 247"/>
        <p:cNvGrpSpPr/>
        <p:nvPr/>
      </p:nvGrpSpPr>
      <p:grpSpPr>
        <a:xfrm>
          <a:off x="0" y="0"/>
          <a:ext cx="0" cy="0"/>
          <a:chOff x="0" y="0"/>
          <a:chExt cx="0" cy="0"/>
        </a:xfrm>
      </p:grpSpPr>
      <p:grpSp>
        <p:nvGrpSpPr>
          <p:cNvPr id="248" name="Google Shape;248;p30"/>
          <p:cNvGrpSpPr/>
          <p:nvPr/>
        </p:nvGrpSpPr>
        <p:grpSpPr>
          <a:xfrm>
            <a:off x="1028700" y="1019470"/>
            <a:ext cx="16230707" cy="7886454"/>
            <a:chOff x="0" y="-95250"/>
            <a:chExt cx="4274726" cy="2077077"/>
          </a:xfrm>
        </p:grpSpPr>
        <p:sp>
          <p:nvSpPr>
            <p:cNvPr id="249" name="Google Shape;249;p30"/>
            <p:cNvSpPr/>
            <p:nvPr/>
          </p:nvSpPr>
          <p:spPr>
            <a:xfrm>
              <a:off x="0" y="0"/>
              <a:ext cx="4274726" cy="1981827"/>
            </a:xfrm>
            <a:custGeom>
              <a:rect b="b" l="l" r="r" t="t"/>
              <a:pathLst>
                <a:path extrusionOk="0" h="1981827" w="4274726">
                  <a:moveTo>
                    <a:pt x="24327" y="0"/>
                  </a:moveTo>
                  <a:lnTo>
                    <a:pt x="4250399" y="0"/>
                  </a:lnTo>
                  <a:cubicBezTo>
                    <a:pt x="4263834" y="0"/>
                    <a:pt x="4274726" y="10891"/>
                    <a:pt x="4274726" y="24327"/>
                  </a:cubicBezTo>
                  <a:lnTo>
                    <a:pt x="4274726" y="1957500"/>
                  </a:lnTo>
                  <a:cubicBezTo>
                    <a:pt x="4274726" y="1970936"/>
                    <a:pt x="4263834" y="1981827"/>
                    <a:pt x="4250399" y="1981827"/>
                  </a:cubicBezTo>
                  <a:lnTo>
                    <a:pt x="24327" y="1981827"/>
                  </a:lnTo>
                  <a:cubicBezTo>
                    <a:pt x="10891" y="1981827"/>
                    <a:pt x="0" y="1970936"/>
                    <a:pt x="0" y="1957500"/>
                  </a:cubicBezTo>
                  <a:lnTo>
                    <a:pt x="0" y="24327"/>
                  </a:lnTo>
                  <a:cubicBezTo>
                    <a:pt x="0" y="10891"/>
                    <a:pt x="10891" y="0"/>
                    <a:pt x="24327" y="0"/>
                  </a:cubicBezTo>
                  <a:close/>
                </a:path>
              </a:pathLst>
            </a:custGeom>
            <a:solidFill>
              <a:srgbClr val="000000">
                <a:alpha val="0"/>
              </a:srgbClr>
            </a:solidFill>
            <a:ln cap="flat" cmpd="sng" w="38100">
              <a:solidFill>
                <a:srgbClr val="601A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30"/>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30"/>
          <p:cNvGrpSpPr/>
          <p:nvPr/>
        </p:nvGrpSpPr>
        <p:grpSpPr>
          <a:xfrm>
            <a:off x="5448621" y="261039"/>
            <a:ext cx="7390806" cy="3447965"/>
            <a:chOff x="0" y="-95250"/>
            <a:chExt cx="1946537" cy="908100"/>
          </a:xfrm>
        </p:grpSpPr>
        <p:sp>
          <p:nvSpPr>
            <p:cNvPr id="252" name="Google Shape;252;p30"/>
            <p:cNvSpPr/>
            <p:nvPr/>
          </p:nvSpPr>
          <p:spPr>
            <a:xfrm>
              <a:off x="0" y="0"/>
              <a:ext cx="1946537" cy="449676"/>
            </a:xfrm>
            <a:custGeom>
              <a:rect b="b" l="l" r="r" t="t"/>
              <a:pathLst>
                <a:path extrusionOk="0" h="449676" w="1946537">
                  <a:moveTo>
                    <a:pt x="0" y="0"/>
                  </a:moveTo>
                  <a:lnTo>
                    <a:pt x="1946537" y="0"/>
                  </a:lnTo>
                  <a:lnTo>
                    <a:pt x="1946537" y="449676"/>
                  </a:lnTo>
                  <a:lnTo>
                    <a:pt x="0" y="449676"/>
                  </a:lnTo>
                  <a:close/>
                </a:path>
              </a:pathLst>
            </a:custGeom>
            <a:solidFill>
              <a:srgbClr val="DFD3BA"/>
            </a:solidFill>
            <a:ln>
              <a:noFill/>
            </a:ln>
          </p:spPr>
        </p:sp>
        <p:sp>
          <p:nvSpPr>
            <p:cNvPr id="253" name="Google Shape;253;p30"/>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30"/>
          <p:cNvSpPr txBox="1"/>
          <p:nvPr/>
        </p:nvSpPr>
        <p:spPr>
          <a:xfrm>
            <a:off x="1567249" y="2109600"/>
            <a:ext cx="15153600" cy="7503600"/>
          </a:xfrm>
          <a:prstGeom prst="rect">
            <a:avLst/>
          </a:prstGeom>
          <a:noFill/>
          <a:ln>
            <a:noFill/>
          </a:ln>
        </p:spPr>
        <p:txBody>
          <a:bodyPr anchorCtr="0" anchor="t" bIns="0" lIns="0" spcFirstLastPara="1" rIns="0" wrap="square" tIns="0">
            <a:spAutoFit/>
          </a:bodyPr>
          <a:lstStyle/>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​​Using mortar and pestle, crush dyestuffs to a fine powder or into small pieces</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Measure out water and pour into pot</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Add dyestuffs to coffee filter, close with a rubber band, add bag to water</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Place pot on hot plate, at medium-low</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Heat the bath (without the textiles) at 80-90 °C for 30 minutes, stirring occasionally</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After 30 minutes, remove dyestuffs in drawstring bag</a:t>
            </a:r>
            <a:endParaRPr b="0" i="0" sz="4295" u="none" cap="none" strike="noStrike">
              <a:solidFill>
                <a:srgbClr val="601A20"/>
              </a:solidFill>
              <a:latin typeface="Lato"/>
              <a:ea typeface="Lato"/>
              <a:cs typeface="Lato"/>
              <a:sym typeface="Lato"/>
            </a:endParaRPr>
          </a:p>
          <a:p>
            <a:pPr indent="0" lvl="1" marL="0" marR="0" rtl="0" algn="l">
              <a:lnSpc>
                <a:spcPct val="115000"/>
              </a:lnSpc>
              <a:spcBef>
                <a:spcPts val="0"/>
              </a:spcBef>
              <a:spcAft>
                <a:spcPts val="0"/>
              </a:spcAft>
              <a:buClr>
                <a:srgbClr val="000000"/>
              </a:buClr>
              <a:buSzPts val="4295"/>
              <a:buFont typeface="Arial"/>
              <a:buNone/>
            </a:pPr>
            <a:r>
              <a:t/>
            </a:r>
            <a:endParaRPr b="0" i="0" sz="4295" u="none" cap="none" strike="noStrike">
              <a:solidFill>
                <a:srgbClr val="601A20"/>
              </a:solidFill>
              <a:latin typeface="Lato"/>
              <a:ea typeface="Lato"/>
              <a:cs typeface="Lato"/>
              <a:sym typeface="Lato"/>
            </a:endParaRPr>
          </a:p>
        </p:txBody>
      </p:sp>
      <p:sp>
        <p:nvSpPr>
          <p:cNvPr id="255" name="Google Shape;255;p30"/>
          <p:cNvSpPr txBox="1"/>
          <p:nvPr/>
        </p:nvSpPr>
        <p:spPr>
          <a:xfrm>
            <a:off x="5785157" y="622694"/>
            <a:ext cx="6717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601A20"/>
                </a:solidFill>
                <a:latin typeface="Playfair Display Black"/>
                <a:ea typeface="Playfair Display Black"/>
                <a:cs typeface="Playfair Display Black"/>
                <a:sym typeface="Playfair Display Black"/>
              </a:rPr>
              <a:t>Extract dye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259" name="Shape 259"/>
        <p:cNvGrpSpPr/>
        <p:nvPr/>
      </p:nvGrpSpPr>
      <p:grpSpPr>
        <a:xfrm>
          <a:off x="0" y="0"/>
          <a:ext cx="0" cy="0"/>
          <a:chOff x="0" y="0"/>
          <a:chExt cx="0" cy="0"/>
        </a:xfrm>
      </p:grpSpPr>
      <p:grpSp>
        <p:nvGrpSpPr>
          <p:cNvPr id="260" name="Google Shape;260;p31"/>
          <p:cNvGrpSpPr/>
          <p:nvPr/>
        </p:nvGrpSpPr>
        <p:grpSpPr>
          <a:xfrm>
            <a:off x="1028700" y="1019470"/>
            <a:ext cx="16230707" cy="7886454"/>
            <a:chOff x="0" y="-95250"/>
            <a:chExt cx="4274726" cy="2077077"/>
          </a:xfrm>
        </p:grpSpPr>
        <p:sp>
          <p:nvSpPr>
            <p:cNvPr id="261" name="Google Shape;261;p31"/>
            <p:cNvSpPr/>
            <p:nvPr/>
          </p:nvSpPr>
          <p:spPr>
            <a:xfrm>
              <a:off x="0" y="0"/>
              <a:ext cx="4274726" cy="1981827"/>
            </a:xfrm>
            <a:custGeom>
              <a:rect b="b" l="l" r="r" t="t"/>
              <a:pathLst>
                <a:path extrusionOk="0" h="1981827" w="4274726">
                  <a:moveTo>
                    <a:pt x="24327" y="0"/>
                  </a:moveTo>
                  <a:lnTo>
                    <a:pt x="4250399" y="0"/>
                  </a:lnTo>
                  <a:cubicBezTo>
                    <a:pt x="4263834" y="0"/>
                    <a:pt x="4274726" y="10891"/>
                    <a:pt x="4274726" y="24327"/>
                  </a:cubicBezTo>
                  <a:lnTo>
                    <a:pt x="4274726" y="1957500"/>
                  </a:lnTo>
                  <a:cubicBezTo>
                    <a:pt x="4274726" y="1970936"/>
                    <a:pt x="4263834" y="1981827"/>
                    <a:pt x="4250399" y="1981827"/>
                  </a:cubicBezTo>
                  <a:lnTo>
                    <a:pt x="24327" y="1981827"/>
                  </a:lnTo>
                  <a:cubicBezTo>
                    <a:pt x="10891" y="1981827"/>
                    <a:pt x="0" y="1970936"/>
                    <a:pt x="0" y="1957500"/>
                  </a:cubicBezTo>
                  <a:lnTo>
                    <a:pt x="0" y="24327"/>
                  </a:lnTo>
                  <a:cubicBezTo>
                    <a:pt x="0" y="10891"/>
                    <a:pt x="10891" y="0"/>
                    <a:pt x="24327" y="0"/>
                  </a:cubicBezTo>
                  <a:close/>
                </a:path>
              </a:pathLst>
            </a:custGeom>
            <a:solidFill>
              <a:srgbClr val="000000">
                <a:alpha val="0"/>
              </a:srgbClr>
            </a:solidFill>
            <a:ln cap="flat" cmpd="sng" w="38100">
              <a:solidFill>
                <a:srgbClr val="601A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31"/>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31"/>
          <p:cNvGrpSpPr/>
          <p:nvPr/>
        </p:nvGrpSpPr>
        <p:grpSpPr>
          <a:xfrm>
            <a:off x="5448621" y="261039"/>
            <a:ext cx="7390806" cy="3447965"/>
            <a:chOff x="0" y="-95250"/>
            <a:chExt cx="1946537" cy="908100"/>
          </a:xfrm>
        </p:grpSpPr>
        <p:sp>
          <p:nvSpPr>
            <p:cNvPr id="264" name="Google Shape;264;p31"/>
            <p:cNvSpPr/>
            <p:nvPr/>
          </p:nvSpPr>
          <p:spPr>
            <a:xfrm>
              <a:off x="0" y="0"/>
              <a:ext cx="1946537" cy="449676"/>
            </a:xfrm>
            <a:custGeom>
              <a:rect b="b" l="l" r="r" t="t"/>
              <a:pathLst>
                <a:path extrusionOk="0" h="449676" w="1946537">
                  <a:moveTo>
                    <a:pt x="0" y="0"/>
                  </a:moveTo>
                  <a:lnTo>
                    <a:pt x="1946537" y="0"/>
                  </a:lnTo>
                  <a:lnTo>
                    <a:pt x="1946537" y="449676"/>
                  </a:lnTo>
                  <a:lnTo>
                    <a:pt x="0" y="449676"/>
                  </a:lnTo>
                  <a:close/>
                </a:path>
              </a:pathLst>
            </a:custGeom>
            <a:solidFill>
              <a:srgbClr val="DFD3BA"/>
            </a:solidFill>
            <a:ln>
              <a:noFill/>
            </a:ln>
          </p:spPr>
        </p:sp>
        <p:sp>
          <p:nvSpPr>
            <p:cNvPr id="265" name="Google Shape;265;p31"/>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31"/>
          <p:cNvSpPr txBox="1"/>
          <p:nvPr/>
        </p:nvSpPr>
        <p:spPr>
          <a:xfrm>
            <a:off x="1567249" y="2338200"/>
            <a:ext cx="15153600" cy="7503600"/>
          </a:xfrm>
          <a:prstGeom prst="rect">
            <a:avLst/>
          </a:prstGeom>
          <a:noFill/>
          <a:ln>
            <a:noFill/>
          </a:ln>
        </p:spPr>
        <p:txBody>
          <a:bodyPr anchorCtr="0" anchor="t" bIns="0" lIns="0" spcFirstLastPara="1" rIns="0" wrap="square" tIns="0">
            <a:spAutoFit/>
          </a:bodyPr>
          <a:lstStyle/>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Add textiles to the dye bath </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Heat textiles at 80-90 °C for 30 min, stirring occasionally to ensure homogeneous dyeing</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After 30 minutes, remove the textiles from the bath</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Wash textiles with clean water to remove any dye that has not bound to them</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When the water runs clear over the textiles and no color comes off the textiles, wring out excess water</a:t>
            </a:r>
            <a:endParaRPr b="0" i="0" sz="4295" u="none" cap="none" strike="noStrike">
              <a:solidFill>
                <a:srgbClr val="601A20"/>
              </a:solidFill>
              <a:latin typeface="Lato"/>
              <a:ea typeface="Lato"/>
              <a:cs typeface="Lato"/>
              <a:sym typeface="Lato"/>
            </a:endParaRPr>
          </a:p>
          <a:p>
            <a:pPr indent="0" lvl="0" marL="0" marR="0" rtl="0" algn="l">
              <a:lnSpc>
                <a:spcPct val="115000"/>
              </a:lnSpc>
              <a:spcBef>
                <a:spcPts val="0"/>
              </a:spcBef>
              <a:spcAft>
                <a:spcPts val="0"/>
              </a:spcAft>
              <a:buClr>
                <a:srgbClr val="000000"/>
              </a:buClr>
              <a:buSzPts val="4295"/>
              <a:buFont typeface="Arial"/>
              <a:buNone/>
            </a:pPr>
            <a:r>
              <a:t/>
            </a:r>
            <a:endParaRPr b="0" i="0" sz="4295" u="none" cap="none" strike="noStrike">
              <a:solidFill>
                <a:srgbClr val="601A20"/>
              </a:solidFill>
              <a:latin typeface="Lato"/>
              <a:ea typeface="Lato"/>
              <a:cs typeface="Lato"/>
              <a:sym typeface="Lato"/>
            </a:endParaRPr>
          </a:p>
          <a:p>
            <a:pPr indent="0" lvl="1" marL="0" marR="0" rtl="0" algn="l">
              <a:lnSpc>
                <a:spcPct val="115000"/>
              </a:lnSpc>
              <a:spcBef>
                <a:spcPts val="0"/>
              </a:spcBef>
              <a:spcAft>
                <a:spcPts val="0"/>
              </a:spcAft>
              <a:buClr>
                <a:srgbClr val="000000"/>
              </a:buClr>
              <a:buSzPts val="4295"/>
              <a:buFont typeface="Arial"/>
              <a:buNone/>
            </a:pPr>
            <a:r>
              <a:t/>
            </a:r>
            <a:endParaRPr b="0" i="0" sz="4295" u="none" cap="none" strike="noStrike">
              <a:solidFill>
                <a:srgbClr val="601A20"/>
              </a:solidFill>
              <a:latin typeface="Lato"/>
              <a:ea typeface="Lato"/>
              <a:cs typeface="Lato"/>
              <a:sym typeface="Lato"/>
            </a:endParaRPr>
          </a:p>
        </p:txBody>
      </p:sp>
      <p:sp>
        <p:nvSpPr>
          <p:cNvPr id="267" name="Google Shape;267;p31"/>
          <p:cNvSpPr txBox="1"/>
          <p:nvPr/>
        </p:nvSpPr>
        <p:spPr>
          <a:xfrm>
            <a:off x="5785157" y="622694"/>
            <a:ext cx="6717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601A20"/>
                </a:solidFill>
                <a:latin typeface="Playfair Display Black"/>
                <a:ea typeface="Playfair Display Black"/>
                <a:cs typeface="Playfair Display Black"/>
                <a:sym typeface="Playfair Display Black"/>
              </a:rPr>
              <a:t>Dye bath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91" name="Shape 91"/>
        <p:cNvGrpSpPr/>
        <p:nvPr/>
      </p:nvGrpSpPr>
      <p:grpSpPr>
        <a:xfrm>
          <a:off x="0" y="0"/>
          <a:ext cx="0" cy="0"/>
          <a:chOff x="0" y="0"/>
          <a:chExt cx="0" cy="0"/>
        </a:xfrm>
      </p:grpSpPr>
      <p:sp>
        <p:nvSpPr>
          <p:cNvPr id="92" name="Google Shape;92;p14"/>
          <p:cNvSpPr txBox="1"/>
          <p:nvPr/>
        </p:nvSpPr>
        <p:spPr>
          <a:xfrm>
            <a:off x="2535167" y="708691"/>
            <a:ext cx="13217700" cy="6427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Clr>
                <a:srgbClr val="000000"/>
              </a:buClr>
              <a:buSzPts val="7199"/>
              <a:buFont typeface="Arial"/>
              <a:buNone/>
            </a:pPr>
            <a:r>
              <a:t/>
            </a:r>
            <a:endParaRPr b="0" i="0" sz="7199" u="none" cap="none" strike="noStrike">
              <a:solidFill>
                <a:srgbClr val="601A20"/>
              </a:solidFill>
              <a:latin typeface="Playfair Display Black"/>
              <a:ea typeface="Playfair Display Black"/>
              <a:cs typeface="Playfair Display Black"/>
              <a:sym typeface="Playfair Display Black"/>
            </a:endParaRPr>
          </a:p>
          <a:p>
            <a:pPr indent="0" lvl="0" marL="0" marR="0" rtl="0" algn="ctr">
              <a:lnSpc>
                <a:spcPct val="120002"/>
              </a:lnSpc>
              <a:spcBef>
                <a:spcPts val="0"/>
              </a:spcBef>
              <a:spcAft>
                <a:spcPts val="0"/>
              </a:spcAft>
              <a:buClr>
                <a:srgbClr val="000000"/>
              </a:buClr>
              <a:buSzPts val="7199"/>
              <a:buFont typeface="Arial"/>
              <a:buNone/>
            </a:pPr>
            <a:r>
              <a:t/>
            </a:r>
            <a:endParaRPr b="0" i="0" sz="7199" u="none" cap="none" strike="noStrike">
              <a:solidFill>
                <a:srgbClr val="601A20"/>
              </a:solidFill>
              <a:latin typeface="Playfair Display Black"/>
              <a:ea typeface="Playfair Display Black"/>
              <a:cs typeface="Playfair Display Black"/>
              <a:sym typeface="Playfair Display Black"/>
            </a:endParaRPr>
          </a:p>
          <a:p>
            <a:pPr indent="0" lvl="0" marL="0" marR="0" rtl="0" algn="ctr">
              <a:lnSpc>
                <a:spcPct val="120002"/>
              </a:lnSpc>
              <a:spcBef>
                <a:spcPts val="0"/>
              </a:spcBef>
              <a:spcAft>
                <a:spcPts val="0"/>
              </a:spcAft>
              <a:buClr>
                <a:srgbClr val="000000"/>
              </a:buClr>
              <a:buSzPts val="7199"/>
              <a:buFont typeface="Arial"/>
              <a:buNone/>
            </a:pPr>
            <a:r>
              <a:rPr b="0" i="0" lang="en-US" sz="7199" u="none" cap="none" strike="noStrike">
                <a:solidFill>
                  <a:srgbClr val="601A20"/>
                </a:solidFill>
                <a:latin typeface="Playfair Display Black"/>
                <a:ea typeface="Playfair Display Black"/>
                <a:cs typeface="Playfair Display Black"/>
                <a:sym typeface="Playfair Display Black"/>
              </a:rPr>
              <a:t>What is an experiment? </a:t>
            </a:r>
            <a:endParaRPr b="0" i="0" sz="7199" u="none" cap="none" strike="noStrike">
              <a:solidFill>
                <a:srgbClr val="601A20"/>
              </a:solidFill>
              <a:latin typeface="Playfair Display Black"/>
              <a:ea typeface="Playfair Display Black"/>
              <a:cs typeface="Playfair Display Black"/>
              <a:sym typeface="Playfair Display Black"/>
            </a:endParaRPr>
          </a:p>
          <a:p>
            <a:pPr indent="0" lvl="0" marL="0" marR="0" rtl="0" algn="ctr">
              <a:lnSpc>
                <a:spcPct val="120002"/>
              </a:lnSpc>
              <a:spcBef>
                <a:spcPts val="0"/>
              </a:spcBef>
              <a:spcAft>
                <a:spcPts val="0"/>
              </a:spcAft>
              <a:buClr>
                <a:srgbClr val="000000"/>
              </a:buClr>
              <a:buSzPts val="7199"/>
              <a:buFont typeface="Arial"/>
              <a:buNone/>
            </a:pPr>
            <a:r>
              <a:rPr b="0" i="0" lang="en-US" sz="7199" u="none" cap="none" strike="noStrike">
                <a:solidFill>
                  <a:srgbClr val="601A20"/>
                </a:solidFill>
                <a:latin typeface="Playfair Display Black"/>
                <a:ea typeface="Playfair Display Black"/>
                <a:cs typeface="Playfair Display Black"/>
                <a:sym typeface="Playfair Display Black"/>
              </a:rPr>
              <a:t>What is experience?</a:t>
            </a:r>
            <a:endParaRPr b="0" i="0" sz="7199" u="none" cap="none" strike="noStrike">
              <a:solidFill>
                <a:srgbClr val="601A20"/>
              </a:solidFill>
              <a:latin typeface="Playfair Display Black"/>
              <a:ea typeface="Playfair Display Black"/>
              <a:cs typeface="Playfair Display Black"/>
              <a:sym typeface="Playfair Display Black"/>
            </a:endParaRPr>
          </a:p>
          <a:p>
            <a:pPr indent="0" lvl="0" marL="0" marR="0" rtl="0" algn="l">
              <a:lnSpc>
                <a:spcPct val="120002"/>
              </a:lnSpc>
              <a:spcBef>
                <a:spcPts val="0"/>
              </a:spcBef>
              <a:spcAft>
                <a:spcPts val="0"/>
              </a:spcAft>
              <a:buClr>
                <a:srgbClr val="000000"/>
              </a:buClr>
              <a:buSzPts val="7199"/>
              <a:buFont typeface="Arial"/>
              <a:buNone/>
            </a:pPr>
            <a:r>
              <a:t/>
            </a:r>
            <a:endParaRPr b="0" i="0" sz="7199" u="none" cap="none" strike="noStrike">
              <a:solidFill>
                <a:srgbClr val="601A20"/>
              </a:solidFill>
              <a:latin typeface="Playfair Display Black"/>
              <a:ea typeface="Playfair Display Black"/>
              <a:cs typeface="Playfair Display Black"/>
              <a:sym typeface="Playfair Display Black"/>
            </a:endParaRPr>
          </a:p>
        </p:txBody>
      </p:sp>
      <p:sp>
        <p:nvSpPr>
          <p:cNvPr id="93" name="Google Shape;93;p14"/>
          <p:cNvSpPr txBox="1"/>
          <p:nvPr/>
        </p:nvSpPr>
        <p:spPr>
          <a:xfrm>
            <a:off x="12678322" y="3368250"/>
            <a:ext cx="5141301" cy="5295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300"/>
              <a:buFont typeface="Arial"/>
              <a:buNone/>
            </a:pPr>
            <a:r>
              <a:rPr b="1" i="0" lang="en-US" sz="3300" u="none" cap="none" strike="noStrike">
                <a:solidFill>
                  <a:srgbClr val="DFD3BA"/>
                </a:solidFill>
                <a:latin typeface="Lato"/>
                <a:ea typeface="Lato"/>
                <a:cs typeface="Lato"/>
                <a:sym typeface="Lato"/>
              </a:rPr>
              <a:t>Canva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271" name="Shape 271"/>
        <p:cNvGrpSpPr/>
        <p:nvPr/>
      </p:nvGrpSpPr>
      <p:grpSpPr>
        <a:xfrm>
          <a:off x="0" y="0"/>
          <a:ext cx="0" cy="0"/>
          <a:chOff x="0" y="0"/>
          <a:chExt cx="0" cy="0"/>
        </a:xfrm>
      </p:grpSpPr>
      <p:grpSp>
        <p:nvGrpSpPr>
          <p:cNvPr id="272" name="Google Shape;272;p32"/>
          <p:cNvGrpSpPr/>
          <p:nvPr/>
        </p:nvGrpSpPr>
        <p:grpSpPr>
          <a:xfrm>
            <a:off x="1028700" y="1019473"/>
            <a:ext cx="16230600" cy="7886402"/>
            <a:chOff x="0" y="-95250"/>
            <a:chExt cx="4274726" cy="2077077"/>
          </a:xfrm>
        </p:grpSpPr>
        <p:sp>
          <p:nvSpPr>
            <p:cNvPr id="273" name="Google Shape;273;p32"/>
            <p:cNvSpPr/>
            <p:nvPr/>
          </p:nvSpPr>
          <p:spPr>
            <a:xfrm>
              <a:off x="0" y="0"/>
              <a:ext cx="4274726" cy="1981827"/>
            </a:xfrm>
            <a:custGeom>
              <a:rect b="b" l="l" r="r" t="t"/>
              <a:pathLst>
                <a:path extrusionOk="0" h="1981827" w="4274726">
                  <a:moveTo>
                    <a:pt x="24327" y="0"/>
                  </a:moveTo>
                  <a:lnTo>
                    <a:pt x="4250399" y="0"/>
                  </a:lnTo>
                  <a:cubicBezTo>
                    <a:pt x="4263834" y="0"/>
                    <a:pt x="4274726" y="10891"/>
                    <a:pt x="4274726" y="24327"/>
                  </a:cubicBezTo>
                  <a:lnTo>
                    <a:pt x="4274726" y="1957500"/>
                  </a:lnTo>
                  <a:cubicBezTo>
                    <a:pt x="4274726" y="1970936"/>
                    <a:pt x="4263834" y="1981827"/>
                    <a:pt x="4250399" y="1981827"/>
                  </a:cubicBezTo>
                  <a:lnTo>
                    <a:pt x="24327" y="1981827"/>
                  </a:lnTo>
                  <a:cubicBezTo>
                    <a:pt x="10891" y="1981827"/>
                    <a:pt x="0" y="1970936"/>
                    <a:pt x="0" y="1957500"/>
                  </a:cubicBezTo>
                  <a:lnTo>
                    <a:pt x="0" y="24327"/>
                  </a:lnTo>
                  <a:cubicBezTo>
                    <a:pt x="0" y="10891"/>
                    <a:pt x="10891" y="0"/>
                    <a:pt x="24327" y="0"/>
                  </a:cubicBezTo>
                  <a:close/>
                </a:path>
              </a:pathLst>
            </a:custGeom>
            <a:solidFill>
              <a:srgbClr val="000000">
                <a:alpha val="0"/>
              </a:srgbClr>
            </a:solidFill>
            <a:ln cap="flat" cmpd="sng" w="38100">
              <a:solidFill>
                <a:srgbClr val="601A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32"/>
            <p:cNvSpPr txBox="1"/>
            <p:nvPr/>
          </p:nvSpPr>
          <p:spPr>
            <a:xfrm>
              <a:off x="0" y="-95250"/>
              <a:ext cx="812800" cy="90805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32"/>
          <p:cNvGrpSpPr/>
          <p:nvPr/>
        </p:nvGrpSpPr>
        <p:grpSpPr>
          <a:xfrm>
            <a:off x="5448621" y="261042"/>
            <a:ext cx="7390758" cy="3447751"/>
            <a:chOff x="0" y="-95250"/>
            <a:chExt cx="1946537" cy="908050"/>
          </a:xfrm>
        </p:grpSpPr>
        <p:sp>
          <p:nvSpPr>
            <p:cNvPr id="276" name="Google Shape;276;p32"/>
            <p:cNvSpPr/>
            <p:nvPr/>
          </p:nvSpPr>
          <p:spPr>
            <a:xfrm>
              <a:off x="0" y="0"/>
              <a:ext cx="1946537" cy="449676"/>
            </a:xfrm>
            <a:custGeom>
              <a:rect b="b" l="l" r="r" t="t"/>
              <a:pathLst>
                <a:path extrusionOk="0" h="449676" w="1946537">
                  <a:moveTo>
                    <a:pt x="0" y="0"/>
                  </a:moveTo>
                  <a:lnTo>
                    <a:pt x="1946537" y="0"/>
                  </a:lnTo>
                  <a:lnTo>
                    <a:pt x="1946537" y="449676"/>
                  </a:lnTo>
                  <a:lnTo>
                    <a:pt x="0" y="449676"/>
                  </a:lnTo>
                  <a:close/>
                </a:path>
              </a:pathLst>
            </a:custGeom>
            <a:solidFill>
              <a:srgbClr val="DFD3BA"/>
            </a:solidFill>
            <a:ln>
              <a:noFill/>
            </a:ln>
          </p:spPr>
        </p:sp>
        <p:sp>
          <p:nvSpPr>
            <p:cNvPr id="277" name="Google Shape;277;p32"/>
            <p:cNvSpPr txBox="1"/>
            <p:nvPr/>
          </p:nvSpPr>
          <p:spPr>
            <a:xfrm>
              <a:off x="0" y="-95250"/>
              <a:ext cx="812800" cy="90805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32"/>
          <p:cNvSpPr txBox="1"/>
          <p:nvPr/>
        </p:nvSpPr>
        <p:spPr>
          <a:xfrm>
            <a:off x="5785157" y="622694"/>
            <a:ext cx="6717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601A20"/>
                </a:solidFill>
                <a:latin typeface="Playfair Display Black"/>
                <a:ea typeface="Playfair Display Black"/>
                <a:cs typeface="Playfair Display Black"/>
                <a:sym typeface="Playfair Display Black"/>
              </a:rPr>
              <a:t>Resources</a:t>
            </a:r>
            <a:endParaRPr b="0" i="0" sz="1400" u="none" cap="none" strike="noStrike">
              <a:solidFill>
                <a:srgbClr val="000000"/>
              </a:solidFill>
              <a:latin typeface="Arial"/>
              <a:ea typeface="Arial"/>
              <a:cs typeface="Arial"/>
              <a:sym typeface="Arial"/>
            </a:endParaRPr>
          </a:p>
        </p:txBody>
      </p:sp>
      <p:sp>
        <p:nvSpPr>
          <p:cNvPr id="279" name="Google Shape;279;p32"/>
          <p:cNvSpPr txBox="1"/>
          <p:nvPr/>
        </p:nvSpPr>
        <p:spPr>
          <a:xfrm>
            <a:off x="3490560" y="3061506"/>
            <a:ext cx="11307000" cy="522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100"/>
              <a:buFont typeface="Arial"/>
              <a:buNone/>
            </a:pPr>
            <a:r>
              <a:t/>
            </a:r>
            <a:endParaRPr b="0" i="1" sz="4295" u="none" cap="none" strike="noStrike">
              <a:solidFill>
                <a:srgbClr val="601A20"/>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100"/>
              <a:buFont typeface="Arial"/>
              <a:buNone/>
            </a:pPr>
            <a:r>
              <a:rPr b="0" i="1" lang="en-US" sz="4295" u="none" cap="none" strike="noStrike">
                <a:solidFill>
                  <a:srgbClr val="601A20"/>
                </a:solidFill>
                <a:latin typeface="Lato"/>
                <a:ea typeface="Lato"/>
                <a:cs typeface="Lato"/>
                <a:sym typeface="Lato"/>
              </a:rPr>
              <a:t>When does a natural resource become a material?</a:t>
            </a:r>
            <a:endParaRPr b="0" i="1" sz="4295" u="none" cap="none" strike="noStrike">
              <a:solidFill>
                <a:srgbClr val="601A20"/>
              </a:solidFill>
              <a:latin typeface="Lato"/>
              <a:ea typeface="Lato"/>
              <a:cs typeface="Lato"/>
              <a:sym typeface="Lato"/>
            </a:endParaRPr>
          </a:p>
          <a:p>
            <a:pPr indent="0" lvl="0" marL="0" marR="0" rtl="0" algn="ctr">
              <a:lnSpc>
                <a:spcPct val="115000"/>
              </a:lnSpc>
              <a:spcBef>
                <a:spcPts val="0"/>
              </a:spcBef>
              <a:spcAft>
                <a:spcPts val="0"/>
              </a:spcAft>
              <a:buClr>
                <a:schemeClr val="dk1"/>
              </a:buClr>
              <a:buSzPts val="1100"/>
              <a:buFont typeface="Arial"/>
              <a:buNone/>
            </a:pPr>
            <a:r>
              <a:t/>
            </a:r>
            <a:endParaRPr b="0" i="1" sz="4295" u="none" cap="none" strike="noStrike">
              <a:solidFill>
                <a:srgbClr val="601A20"/>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100"/>
              <a:buFont typeface="Arial"/>
              <a:buNone/>
            </a:pPr>
            <a:r>
              <a:rPr b="0" i="1" lang="en-US" sz="4295" u="none" cap="none" strike="noStrike">
                <a:solidFill>
                  <a:srgbClr val="601A20"/>
                </a:solidFill>
                <a:latin typeface="Lato"/>
                <a:ea typeface="Lato"/>
                <a:cs typeface="Lato"/>
                <a:sym typeface="Lato"/>
              </a:rPr>
              <a:t>What is the importance of understanding where materials come from? </a:t>
            </a:r>
            <a:endParaRPr b="0" i="1" sz="4295" u="none" cap="none" strike="noStrike">
              <a:solidFill>
                <a:srgbClr val="601A20"/>
              </a:solidFill>
              <a:latin typeface="Lato"/>
              <a:ea typeface="Lato"/>
              <a:cs typeface="Lato"/>
              <a:sym typeface="Lato"/>
            </a:endParaRPr>
          </a:p>
          <a:p>
            <a:pPr indent="0" lvl="0" marL="0" marR="0" rtl="0" algn="ctr">
              <a:lnSpc>
                <a:spcPct val="115000"/>
              </a:lnSpc>
              <a:spcBef>
                <a:spcPts val="0"/>
              </a:spcBef>
              <a:spcAft>
                <a:spcPts val="0"/>
              </a:spcAft>
              <a:buClr>
                <a:schemeClr val="dk1"/>
              </a:buClr>
              <a:buSzPts val="1100"/>
              <a:buFont typeface="Arial"/>
              <a:buNone/>
            </a:pPr>
            <a:r>
              <a:t/>
            </a:r>
            <a:endParaRPr b="0" i="1" sz="4295" u="none" cap="none" strike="noStrike">
              <a:solidFill>
                <a:srgbClr val="601A20"/>
              </a:solidFill>
              <a:latin typeface="Lato"/>
              <a:ea typeface="Lato"/>
              <a:cs typeface="Lato"/>
              <a:sym typeface="Lato"/>
            </a:endParaRPr>
          </a:p>
          <a:p>
            <a:pPr indent="0" lvl="1" marL="0" marR="0" rtl="0" algn="ctr">
              <a:lnSpc>
                <a:spcPct val="115000"/>
              </a:lnSpc>
              <a:spcBef>
                <a:spcPts val="0"/>
              </a:spcBef>
              <a:spcAft>
                <a:spcPts val="0"/>
              </a:spcAft>
              <a:buClr>
                <a:srgbClr val="000000"/>
              </a:buClr>
              <a:buSzPts val="4295"/>
              <a:buFont typeface="Arial"/>
              <a:buNone/>
            </a:pPr>
            <a:r>
              <a:t/>
            </a:r>
            <a:endParaRPr b="0" i="1" sz="4295" u="none" cap="none" strike="noStrike">
              <a:solidFill>
                <a:srgbClr val="601A20"/>
              </a:solidFill>
              <a:latin typeface="Lato"/>
              <a:ea typeface="Lato"/>
              <a:cs typeface="Lato"/>
              <a:sym typeface="Lato"/>
            </a:endParaRPr>
          </a:p>
        </p:txBody>
      </p:sp>
      <p:pic>
        <p:nvPicPr>
          <p:cNvPr id="280" name="Google Shape;280;p32"/>
          <p:cNvPicPr preferRelativeResize="0"/>
          <p:nvPr/>
        </p:nvPicPr>
        <p:blipFill rotWithShape="1">
          <a:blip r:embed="rId3">
            <a:alphaModFix/>
          </a:blip>
          <a:srcRect b="40997" l="82107" r="0" t="9968"/>
          <a:stretch/>
        </p:blipFill>
        <p:spPr>
          <a:xfrm>
            <a:off x="39200" y="5242825"/>
            <a:ext cx="3272150" cy="5044175"/>
          </a:xfrm>
          <a:prstGeom prst="rect">
            <a:avLst/>
          </a:prstGeom>
          <a:noFill/>
          <a:ln>
            <a:noFill/>
          </a:ln>
        </p:spPr>
      </p:pic>
      <p:pic>
        <p:nvPicPr>
          <p:cNvPr id="281" name="Google Shape;281;p32"/>
          <p:cNvPicPr preferRelativeResize="0"/>
          <p:nvPr/>
        </p:nvPicPr>
        <p:blipFill rotWithShape="1">
          <a:blip r:embed="rId4">
            <a:alphaModFix/>
          </a:blip>
          <a:srcRect b="50000" l="74730" r="2931" t="12178"/>
          <a:stretch/>
        </p:blipFill>
        <p:spPr>
          <a:xfrm>
            <a:off x="13373500" y="6055950"/>
            <a:ext cx="4084877" cy="3890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285" name="Shape 285"/>
        <p:cNvGrpSpPr/>
        <p:nvPr/>
      </p:nvGrpSpPr>
      <p:grpSpPr>
        <a:xfrm>
          <a:off x="0" y="0"/>
          <a:ext cx="0" cy="0"/>
          <a:chOff x="0" y="0"/>
          <a:chExt cx="0" cy="0"/>
        </a:xfrm>
      </p:grpSpPr>
      <p:sp>
        <p:nvSpPr>
          <p:cNvPr id="286" name="Google Shape;286;p33"/>
          <p:cNvSpPr txBox="1"/>
          <p:nvPr/>
        </p:nvSpPr>
        <p:spPr>
          <a:xfrm>
            <a:off x="2535167" y="708691"/>
            <a:ext cx="13217700" cy="6787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Clr>
                <a:srgbClr val="000000"/>
              </a:buClr>
              <a:buSzPts val="6299"/>
              <a:buFont typeface="Arial"/>
              <a:buNone/>
            </a:pPr>
            <a:r>
              <a:t/>
            </a:r>
            <a:endParaRPr b="0" i="0" sz="6299" u="none" cap="none" strike="noStrike">
              <a:solidFill>
                <a:srgbClr val="601A20"/>
              </a:solidFill>
              <a:latin typeface="Playfair Display Black"/>
              <a:ea typeface="Playfair Display Black"/>
              <a:cs typeface="Playfair Display Black"/>
              <a:sym typeface="Playfair Display Black"/>
            </a:endParaRPr>
          </a:p>
          <a:p>
            <a:pPr indent="0" lvl="0" marL="0" marR="0" rtl="0" algn="ctr">
              <a:lnSpc>
                <a:spcPct val="120002"/>
              </a:lnSpc>
              <a:spcBef>
                <a:spcPts val="0"/>
              </a:spcBef>
              <a:spcAft>
                <a:spcPts val="0"/>
              </a:spcAft>
              <a:buClr>
                <a:srgbClr val="000000"/>
              </a:buClr>
              <a:buSzPts val="6299"/>
              <a:buFont typeface="Arial"/>
              <a:buNone/>
            </a:pPr>
            <a:r>
              <a:t/>
            </a:r>
            <a:endParaRPr b="0" i="0" sz="6299" u="none" cap="none" strike="noStrike">
              <a:solidFill>
                <a:srgbClr val="601A20"/>
              </a:solidFill>
              <a:latin typeface="Playfair Display Black"/>
              <a:ea typeface="Playfair Display Black"/>
              <a:cs typeface="Playfair Display Black"/>
              <a:sym typeface="Playfair Display Black"/>
            </a:endParaRPr>
          </a:p>
          <a:p>
            <a:pPr indent="0" lvl="0" marL="0" marR="0" rtl="0" algn="ctr">
              <a:lnSpc>
                <a:spcPct val="120002"/>
              </a:lnSpc>
              <a:spcBef>
                <a:spcPts val="0"/>
              </a:spcBef>
              <a:spcAft>
                <a:spcPts val="0"/>
              </a:spcAft>
              <a:buClr>
                <a:srgbClr val="000000"/>
              </a:buClr>
              <a:buSzPts val="1100"/>
              <a:buFont typeface="Arial"/>
              <a:buNone/>
            </a:pPr>
            <a:r>
              <a:t/>
            </a:r>
            <a:endParaRPr b="0" i="0" sz="6299" u="none" cap="none" strike="noStrike">
              <a:solidFill>
                <a:srgbClr val="601A20"/>
              </a:solidFill>
              <a:latin typeface="Playfair Display Black"/>
              <a:ea typeface="Playfair Display Black"/>
              <a:cs typeface="Playfair Display Black"/>
              <a:sym typeface="Playfair Display Black"/>
            </a:endParaRPr>
          </a:p>
          <a:p>
            <a:pPr indent="0" lvl="0" marL="0" marR="0" rtl="0" algn="ctr">
              <a:lnSpc>
                <a:spcPct val="120002"/>
              </a:lnSpc>
              <a:spcBef>
                <a:spcPts val="0"/>
              </a:spcBef>
              <a:spcAft>
                <a:spcPts val="0"/>
              </a:spcAft>
              <a:buClr>
                <a:schemeClr val="dk1"/>
              </a:buClr>
              <a:buSzPts val="1100"/>
              <a:buFont typeface="Arial"/>
              <a:buNone/>
            </a:pPr>
            <a:r>
              <a:rPr b="0" i="0" lang="en-US" sz="6299" u="none" cap="none" strike="noStrike">
                <a:solidFill>
                  <a:srgbClr val="601A20"/>
                </a:solidFill>
                <a:latin typeface="Playfair Display Black"/>
                <a:ea typeface="Playfair Display Black"/>
                <a:cs typeface="Playfair Display Black"/>
                <a:sym typeface="Playfair Display Black"/>
              </a:rPr>
              <a:t>Reflection</a:t>
            </a:r>
            <a:endParaRPr b="0" i="0" sz="6299" u="none" cap="none" strike="noStrike">
              <a:solidFill>
                <a:srgbClr val="601A20"/>
              </a:solidFill>
              <a:latin typeface="Playfair Display Black"/>
              <a:ea typeface="Playfair Display Black"/>
              <a:cs typeface="Playfair Display Black"/>
              <a:sym typeface="Playfair Display Black"/>
            </a:endParaRPr>
          </a:p>
          <a:p>
            <a:pPr indent="0" lvl="0" marL="0" marR="0" rtl="0" algn="ctr">
              <a:lnSpc>
                <a:spcPct val="120002"/>
              </a:lnSpc>
              <a:spcBef>
                <a:spcPts val="0"/>
              </a:spcBef>
              <a:spcAft>
                <a:spcPts val="0"/>
              </a:spcAft>
              <a:buClr>
                <a:schemeClr val="dk1"/>
              </a:buClr>
              <a:buSzPts val="1100"/>
              <a:buFont typeface="Arial"/>
              <a:buNone/>
            </a:pPr>
            <a:r>
              <a:t/>
            </a:r>
            <a:endParaRPr b="0" i="0" sz="6299" u="none" cap="none" strike="noStrike">
              <a:solidFill>
                <a:srgbClr val="601A20"/>
              </a:solidFill>
              <a:latin typeface="Playfair Display Black"/>
              <a:ea typeface="Playfair Display Black"/>
              <a:cs typeface="Playfair Display Black"/>
              <a:sym typeface="Playfair Display Black"/>
            </a:endParaRPr>
          </a:p>
          <a:p>
            <a:pPr indent="0" lvl="0" marL="0" marR="0" rtl="0" algn="ctr">
              <a:lnSpc>
                <a:spcPct val="120002"/>
              </a:lnSpc>
              <a:spcBef>
                <a:spcPts val="0"/>
              </a:spcBef>
              <a:spcAft>
                <a:spcPts val="0"/>
              </a:spcAft>
              <a:buClr>
                <a:srgbClr val="000000"/>
              </a:buClr>
              <a:buSzPts val="6299"/>
              <a:buFont typeface="Arial"/>
              <a:buNone/>
            </a:pPr>
            <a:r>
              <a:t/>
            </a:r>
            <a:endParaRPr b="0" i="0" sz="6299" u="none" cap="none" strike="noStrike">
              <a:solidFill>
                <a:srgbClr val="601A20"/>
              </a:solidFill>
              <a:latin typeface="Playfair Display Black"/>
              <a:ea typeface="Playfair Display Black"/>
              <a:cs typeface="Playfair Display Black"/>
              <a:sym typeface="Playfair Display Black"/>
            </a:endParaRPr>
          </a:p>
        </p:txBody>
      </p:sp>
      <p:sp>
        <p:nvSpPr>
          <p:cNvPr id="287" name="Google Shape;287;p33"/>
          <p:cNvSpPr txBox="1"/>
          <p:nvPr/>
        </p:nvSpPr>
        <p:spPr>
          <a:xfrm>
            <a:off x="12678322" y="3368250"/>
            <a:ext cx="5141400" cy="507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3300"/>
              <a:buFont typeface="Arial"/>
              <a:buNone/>
            </a:pPr>
            <a:r>
              <a:rPr b="1" i="0" lang="en-US" sz="3300" u="none" cap="none" strike="noStrike">
                <a:solidFill>
                  <a:srgbClr val="DFD3BA"/>
                </a:solidFill>
                <a:latin typeface="Lato"/>
                <a:ea typeface="Lato"/>
                <a:cs typeface="Lato"/>
                <a:sym typeface="Lato"/>
              </a:rPr>
              <a:t>Canva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97" name="Shape 97"/>
        <p:cNvGrpSpPr/>
        <p:nvPr/>
      </p:nvGrpSpPr>
      <p:grpSpPr>
        <a:xfrm>
          <a:off x="0" y="0"/>
          <a:ext cx="0" cy="0"/>
          <a:chOff x="0" y="0"/>
          <a:chExt cx="0" cy="0"/>
        </a:xfrm>
      </p:grpSpPr>
      <p:sp>
        <p:nvSpPr>
          <p:cNvPr id="98" name="Google Shape;98;p15"/>
          <p:cNvSpPr txBox="1"/>
          <p:nvPr/>
        </p:nvSpPr>
        <p:spPr>
          <a:xfrm>
            <a:off x="2539507" y="814797"/>
            <a:ext cx="13209000" cy="1108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Clr>
                <a:srgbClr val="000000"/>
              </a:buClr>
              <a:buSzPts val="7199"/>
              <a:buFont typeface="Arial"/>
              <a:buNone/>
            </a:pPr>
            <a:r>
              <a:rPr b="0" i="0" lang="en-US" sz="7199" u="none" cap="none" strike="noStrike">
                <a:solidFill>
                  <a:srgbClr val="601A20"/>
                </a:solidFill>
                <a:latin typeface="Playfair Display Black"/>
                <a:ea typeface="Playfair Display Black"/>
                <a:cs typeface="Playfair Display Black"/>
                <a:sym typeface="Playfair Display Black"/>
              </a:rPr>
              <a:t>Procedure</a:t>
            </a:r>
            <a:endParaRPr b="0" i="0" sz="1400" u="none" cap="none" strike="noStrike">
              <a:solidFill>
                <a:srgbClr val="000000"/>
              </a:solidFill>
              <a:latin typeface="Arial"/>
              <a:ea typeface="Arial"/>
              <a:cs typeface="Arial"/>
              <a:sym typeface="Arial"/>
            </a:endParaRPr>
          </a:p>
        </p:txBody>
      </p:sp>
      <p:sp>
        <p:nvSpPr>
          <p:cNvPr id="99" name="Google Shape;99;p15"/>
          <p:cNvSpPr/>
          <p:nvPr/>
        </p:nvSpPr>
        <p:spPr>
          <a:xfrm>
            <a:off x="1210248" y="2800315"/>
            <a:ext cx="4820575" cy="5246884"/>
          </a:xfrm>
          <a:custGeom>
            <a:rect b="b" l="l" r="r" t="t"/>
            <a:pathLst>
              <a:path extrusionOk="0" h="5246884" w="4820575">
                <a:moveTo>
                  <a:pt x="0" y="0"/>
                </a:moveTo>
                <a:lnTo>
                  <a:pt x="4820574" y="0"/>
                </a:lnTo>
                <a:lnTo>
                  <a:pt x="4820574" y="5246884"/>
                </a:lnTo>
                <a:lnTo>
                  <a:pt x="0" y="5246884"/>
                </a:lnTo>
                <a:lnTo>
                  <a:pt x="0" y="0"/>
                </a:lnTo>
                <a:close/>
              </a:path>
            </a:pathLst>
          </a:custGeom>
          <a:blipFill rotWithShape="1">
            <a:blip r:embed="rId3">
              <a:alphaModFix/>
            </a:blip>
            <a:stretch>
              <a:fillRect b="0" l="0" r="0" t="0"/>
            </a:stretch>
          </a:blipFill>
          <a:ln>
            <a:noFill/>
          </a:ln>
        </p:spPr>
      </p:sp>
      <p:sp>
        <p:nvSpPr>
          <p:cNvPr id="100" name="Google Shape;100;p15"/>
          <p:cNvSpPr/>
          <p:nvPr/>
        </p:nvSpPr>
        <p:spPr>
          <a:xfrm>
            <a:off x="6733713" y="2800315"/>
            <a:ext cx="4820575" cy="5246884"/>
          </a:xfrm>
          <a:custGeom>
            <a:rect b="b" l="l" r="r" t="t"/>
            <a:pathLst>
              <a:path extrusionOk="0" h="5246884" w="4820575">
                <a:moveTo>
                  <a:pt x="0" y="0"/>
                </a:moveTo>
                <a:lnTo>
                  <a:pt x="4820574" y="0"/>
                </a:lnTo>
                <a:lnTo>
                  <a:pt x="4820574" y="5246884"/>
                </a:lnTo>
                <a:lnTo>
                  <a:pt x="0" y="5246884"/>
                </a:lnTo>
                <a:lnTo>
                  <a:pt x="0" y="0"/>
                </a:lnTo>
                <a:close/>
              </a:path>
            </a:pathLst>
          </a:custGeom>
          <a:blipFill rotWithShape="1">
            <a:blip r:embed="rId3">
              <a:alphaModFix/>
            </a:blip>
            <a:stretch>
              <a:fillRect b="0" l="0" r="0" t="0"/>
            </a:stretch>
          </a:blipFill>
          <a:ln>
            <a:noFill/>
          </a:ln>
        </p:spPr>
      </p:sp>
      <p:sp>
        <p:nvSpPr>
          <p:cNvPr id="101" name="Google Shape;101;p15"/>
          <p:cNvSpPr/>
          <p:nvPr/>
        </p:nvSpPr>
        <p:spPr>
          <a:xfrm>
            <a:off x="12257178" y="2800315"/>
            <a:ext cx="4820575" cy="5246884"/>
          </a:xfrm>
          <a:custGeom>
            <a:rect b="b" l="l" r="r" t="t"/>
            <a:pathLst>
              <a:path extrusionOk="0" h="5246884" w="4820575">
                <a:moveTo>
                  <a:pt x="0" y="0"/>
                </a:moveTo>
                <a:lnTo>
                  <a:pt x="4820574" y="0"/>
                </a:lnTo>
                <a:lnTo>
                  <a:pt x="4820574" y="5246884"/>
                </a:lnTo>
                <a:lnTo>
                  <a:pt x="0" y="5246884"/>
                </a:lnTo>
                <a:lnTo>
                  <a:pt x="0" y="0"/>
                </a:lnTo>
                <a:close/>
              </a:path>
            </a:pathLst>
          </a:custGeom>
          <a:blipFill rotWithShape="1">
            <a:blip r:embed="rId3">
              <a:alphaModFix/>
            </a:blip>
            <a:stretch>
              <a:fillRect b="0" l="0" r="0" t="0"/>
            </a:stretch>
          </a:blipFill>
          <a:ln>
            <a:noFill/>
          </a:ln>
        </p:spPr>
      </p:sp>
      <p:sp>
        <p:nvSpPr>
          <p:cNvPr id="102" name="Google Shape;102;p15"/>
          <p:cNvSpPr/>
          <p:nvPr/>
        </p:nvSpPr>
        <p:spPr>
          <a:xfrm>
            <a:off x="3152020" y="4681154"/>
            <a:ext cx="937030" cy="1485207"/>
          </a:xfrm>
          <a:custGeom>
            <a:rect b="b" l="l" r="r" t="t"/>
            <a:pathLst>
              <a:path extrusionOk="0" h="1485207" w="937030">
                <a:moveTo>
                  <a:pt x="0" y="0"/>
                </a:moveTo>
                <a:lnTo>
                  <a:pt x="937030" y="0"/>
                </a:lnTo>
                <a:lnTo>
                  <a:pt x="937030" y="1485206"/>
                </a:lnTo>
                <a:lnTo>
                  <a:pt x="0" y="1485206"/>
                </a:lnTo>
                <a:lnTo>
                  <a:pt x="0" y="0"/>
                </a:lnTo>
                <a:close/>
              </a:path>
            </a:pathLst>
          </a:custGeom>
          <a:blipFill rotWithShape="1">
            <a:blip r:embed="rId4">
              <a:alphaModFix/>
            </a:blip>
            <a:stretch>
              <a:fillRect b="0" l="0" r="0" t="0"/>
            </a:stretch>
          </a:blipFill>
          <a:ln>
            <a:noFill/>
          </a:ln>
        </p:spPr>
      </p:sp>
      <p:sp>
        <p:nvSpPr>
          <p:cNvPr id="103" name="Google Shape;103;p15"/>
          <p:cNvSpPr txBox="1"/>
          <p:nvPr/>
        </p:nvSpPr>
        <p:spPr>
          <a:xfrm>
            <a:off x="2266353" y="8295005"/>
            <a:ext cx="2708400" cy="338400"/>
          </a:xfrm>
          <a:prstGeom prst="rect">
            <a:avLst/>
          </a:prstGeom>
          <a:noFill/>
          <a:ln>
            <a:noFill/>
          </a:ln>
        </p:spPr>
        <p:txBody>
          <a:bodyPr anchorCtr="0" anchor="t" bIns="0" lIns="0" spcFirstLastPara="1" rIns="0" wrap="square" tIns="0">
            <a:spAutoFit/>
          </a:bodyPr>
          <a:lstStyle/>
          <a:p>
            <a:pPr indent="0" lvl="1" marL="0" marR="0" rtl="0" algn="ctr">
              <a:lnSpc>
                <a:spcPct val="140018"/>
              </a:lnSpc>
              <a:spcBef>
                <a:spcPts val="0"/>
              </a:spcBef>
              <a:spcAft>
                <a:spcPts val="0"/>
              </a:spcAft>
              <a:buClr>
                <a:srgbClr val="000000"/>
              </a:buClr>
              <a:buSzPts val="2199"/>
              <a:buFont typeface="Arial"/>
              <a:buNone/>
            </a:pPr>
            <a:r>
              <a:rPr b="1" i="0" lang="en-US" sz="2199" u="none" cap="none" strike="noStrike">
                <a:solidFill>
                  <a:srgbClr val="601A20"/>
                </a:solidFill>
                <a:latin typeface="Lato"/>
                <a:ea typeface="Lato"/>
                <a:cs typeface="Lato"/>
                <a:sym typeface="Lato"/>
              </a:rPr>
              <a:t>Curiosity</a:t>
            </a:r>
            <a:endParaRPr b="0" i="0" sz="1400" u="none" cap="none" strike="noStrike">
              <a:solidFill>
                <a:srgbClr val="000000"/>
              </a:solidFill>
              <a:latin typeface="Arial"/>
              <a:ea typeface="Arial"/>
              <a:cs typeface="Arial"/>
              <a:sym typeface="Arial"/>
            </a:endParaRPr>
          </a:p>
        </p:txBody>
      </p:sp>
      <p:sp>
        <p:nvSpPr>
          <p:cNvPr id="104" name="Google Shape;104;p15"/>
          <p:cNvSpPr txBox="1"/>
          <p:nvPr/>
        </p:nvSpPr>
        <p:spPr>
          <a:xfrm>
            <a:off x="13370688" y="8295005"/>
            <a:ext cx="2593500" cy="338400"/>
          </a:xfrm>
          <a:prstGeom prst="rect">
            <a:avLst/>
          </a:prstGeom>
          <a:noFill/>
          <a:ln>
            <a:noFill/>
          </a:ln>
        </p:spPr>
        <p:txBody>
          <a:bodyPr anchorCtr="0" anchor="t" bIns="0" lIns="0" spcFirstLastPara="1" rIns="0" wrap="square" tIns="0">
            <a:spAutoFit/>
          </a:bodyPr>
          <a:lstStyle/>
          <a:p>
            <a:pPr indent="0" lvl="1" marL="0" marR="0" rtl="0" algn="ctr">
              <a:lnSpc>
                <a:spcPct val="140018"/>
              </a:lnSpc>
              <a:spcBef>
                <a:spcPts val="0"/>
              </a:spcBef>
              <a:spcAft>
                <a:spcPts val="0"/>
              </a:spcAft>
              <a:buClr>
                <a:srgbClr val="000000"/>
              </a:buClr>
              <a:buSzPts val="2199"/>
              <a:buFont typeface="Arial"/>
              <a:buNone/>
            </a:pPr>
            <a:r>
              <a:rPr b="1" i="0" lang="en-US" sz="2199" u="none" cap="none" strike="noStrike">
                <a:solidFill>
                  <a:srgbClr val="601A20"/>
                </a:solidFill>
                <a:latin typeface="Lato"/>
                <a:ea typeface="Lato"/>
                <a:cs typeface="Lato"/>
                <a:sym typeface="Lato"/>
              </a:rPr>
              <a:t>Sharing results</a:t>
            </a:r>
            <a:endParaRPr b="0" i="0" sz="1400" u="none" cap="none" strike="noStrike">
              <a:solidFill>
                <a:srgbClr val="000000"/>
              </a:solidFill>
              <a:latin typeface="Arial"/>
              <a:ea typeface="Arial"/>
              <a:cs typeface="Arial"/>
              <a:sym typeface="Arial"/>
            </a:endParaRPr>
          </a:p>
        </p:txBody>
      </p:sp>
      <p:sp>
        <p:nvSpPr>
          <p:cNvPr id="105" name="Google Shape;105;p15"/>
          <p:cNvSpPr txBox="1"/>
          <p:nvPr/>
        </p:nvSpPr>
        <p:spPr>
          <a:xfrm>
            <a:off x="7725854" y="8295005"/>
            <a:ext cx="2836200" cy="68940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Clr>
                <a:srgbClr val="000000"/>
              </a:buClr>
              <a:buSzPts val="2199"/>
              <a:buFont typeface="Arial"/>
              <a:buNone/>
            </a:pPr>
            <a:r>
              <a:rPr b="1" i="0" lang="en-US" sz="2199" u="none" cap="none" strike="noStrike">
                <a:solidFill>
                  <a:srgbClr val="601A20"/>
                </a:solidFill>
                <a:latin typeface="Lato"/>
                <a:ea typeface="Lato"/>
                <a:cs typeface="Lato"/>
                <a:sym typeface="Lato"/>
              </a:rPr>
              <a:t>Testing</a:t>
            </a:r>
            <a:endParaRPr b="0" i="0" sz="1400" u="none" cap="none" strike="noStrike">
              <a:solidFill>
                <a:srgbClr val="000000"/>
              </a:solidFill>
              <a:latin typeface="Arial"/>
              <a:ea typeface="Arial"/>
              <a:cs typeface="Arial"/>
              <a:sym typeface="Arial"/>
            </a:endParaRPr>
          </a:p>
          <a:p>
            <a:pPr indent="0" lvl="1" marL="0" marR="0" rtl="0" algn="ctr">
              <a:lnSpc>
                <a:spcPct val="140018"/>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5"/>
          <p:cNvSpPr/>
          <p:nvPr/>
        </p:nvSpPr>
        <p:spPr>
          <a:xfrm>
            <a:off x="13796986" y="4399593"/>
            <a:ext cx="1951519" cy="2048350"/>
          </a:xfrm>
          <a:custGeom>
            <a:rect b="b" l="l" r="r" t="t"/>
            <a:pathLst>
              <a:path extrusionOk="0" h="2048350" w="1951519">
                <a:moveTo>
                  <a:pt x="0" y="0"/>
                </a:moveTo>
                <a:lnTo>
                  <a:pt x="1951520" y="0"/>
                </a:lnTo>
                <a:lnTo>
                  <a:pt x="1951520" y="2048351"/>
                </a:lnTo>
                <a:lnTo>
                  <a:pt x="0" y="2048351"/>
                </a:lnTo>
                <a:lnTo>
                  <a:pt x="0" y="0"/>
                </a:lnTo>
                <a:close/>
              </a:path>
            </a:pathLst>
          </a:custGeom>
          <a:blipFill rotWithShape="1">
            <a:blip r:embed="rId5">
              <a:alphaModFix/>
            </a:blip>
            <a:stretch>
              <a:fillRect b="0" l="0" r="0" t="0"/>
            </a:stretch>
          </a:blipFill>
          <a:ln>
            <a:noFill/>
          </a:ln>
        </p:spPr>
      </p:sp>
      <p:sp>
        <p:nvSpPr>
          <p:cNvPr id="107" name="Google Shape;107;p15"/>
          <p:cNvSpPr/>
          <p:nvPr/>
        </p:nvSpPr>
        <p:spPr>
          <a:xfrm>
            <a:off x="8408901" y="4801975"/>
            <a:ext cx="1584861" cy="1364311"/>
          </a:xfrm>
          <a:custGeom>
            <a:rect b="b" l="l" r="r" t="t"/>
            <a:pathLst>
              <a:path extrusionOk="0" h="766467" w="804498">
                <a:moveTo>
                  <a:pt x="0" y="0"/>
                </a:moveTo>
                <a:lnTo>
                  <a:pt x="804498" y="0"/>
                </a:lnTo>
                <a:lnTo>
                  <a:pt x="804498" y="766468"/>
                </a:lnTo>
                <a:lnTo>
                  <a:pt x="0" y="76646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1A20"/>
        </a:solidFill>
      </p:bgPr>
    </p:bg>
    <p:spTree>
      <p:nvGrpSpPr>
        <p:cNvPr id="111" name="Shape 111"/>
        <p:cNvGrpSpPr/>
        <p:nvPr/>
      </p:nvGrpSpPr>
      <p:grpSpPr>
        <a:xfrm>
          <a:off x="0" y="0"/>
          <a:ext cx="0" cy="0"/>
          <a:chOff x="0" y="0"/>
          <a:chExt cx="0" cy="0"/>
        </a:xfrm>
      </p:grpSpPr>
      <p:sp>
        <p:nvSpPr>
          <p:cNvPr id="112" name="Google Shape;112;p16"/>
          <p:cNvSpPr txBox="1"/>
          <p:nvPr/>
        </p:nvSpPr>
        <p:spPr>
          <a:xfrm>
            <a:off x="1028700" y="3909145"/>
            <a:ext cx="16230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DFD3BA"/>
                </a:solidFill>
                <a:latin typeface="Playfair Display Black"/>
                <a:ea typeface="Playfair Display Black"/>
                <a:cs typeface="Playfair Display Black"/>
                <a:sym typeface="Playfair Display Black"/>
              </a:rPr>
              <a:t>Dyeing</a:t>
            </a:r>
            <a:endParaRPr b="0" i="0" sz="1400" u="none" cap="none" strike="noStrike">
              <a:solidFill>
                <a:srgbClr val="000000"/>
              </a:solidFill>
              <a:latin typeface="Arial"/>
              <a:ea typeface="Arial"/>
              <a:cs typeface="Arial"/>
              <a:sym typeface="Arial"/>
            </a:endParaRPr>
          </a:p>
        </p:txBody>
      </p:sp>
      <p:sp>
        <p:nvSpPr>
          <p:cNvPr id="113" name="Google Shape;113;p16"/>
          <p:cNvSpPr/>
          <p:nvPr/>
        </p:nvSpPr>
        <p:spPr>
          <a:xfrm>
            <a:off x="476250" y="476250"/>
            <a:ext cx="4084874" cy="4114800"/>
          </a:xfrm>
          <a:custGeom>
            <a:rect b="b" l="l" r="r" t="t"/>
            <a:pathLst>
              <a:path extrusionOk="0" h="4114800" w="4084874">
                <a:moveTo>
                  <a:pt x="0" y="0"/>
                </a:moveTo>
                <a:lnTo>
                  <a:pt x="4084874" y="0"/>
                </a:lnTo>
                <a:lnTo>
                  <a:pt x="4084874" y="4114800"/>
                </a:lnTo>
                <a:lnTo>
                  <a:pt x="0" y="4114800"/>
                </a:lnTo>
                <a:lnTo>
                  <a:pt x="0" y="0"/>
                </a:lnTo>
                <a:close/>
              </a:path>
            </a:pathLst>
          </a:custGeom>
          <a:blipFill rotWithShape="1">
            <a:blip r:embed="rId3">
              <a:alphaModFix/>
            </a:blip>
            <a:stretch>
              <a:fillRect b="0" l="0" r="0" t="0"/>
            </a:stretch>
          </a:blipFill>
          <a:ln>
            <a:noFill/>
          </a:ln>
        </p:spPr>
      </p:sp>
      <p:sp>
        <p:nvSpPr>
          <p:cNvPr id="114" name="Google Shape;114;p16"/>
          <p:cNvSpPr txBox="1"/>
          <p:nvPr/>
        </p:nvSpPr>
        <p:spPr>
          <a:xfrm>
            <a:off x="4803814" y="6007683"/>
            <a:ext cx="8680500" cy="215400"/>
          </a:xfrm>
          <a:prstGeom prst="rect">
            <a:avLst/>
          </a:prstGeom>
          <a:noFill/>
          <a:ln>
            <a:noFill/>
          </a:ln>
        </p:spPr>
        <p:txBody>
          <a:bodyPr anchorCtr="0" anchor="t" bIns="0" lIns="0" spcFirstLastPara="1" rIns="0" wrap="square" tIns="0">
            <a:spAutoFit/>
          </a:bodyPr>
          <a:lstStyle/>
          <a:p>
            <a:pPr indent="0" lvl="1" marL="0" marR="0" rtl="0" algn="ctr">
              <a:lnSpc>
                <a:spcPct val="160025"/>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6"/>
          <p:cNvSpPr txBox="1"/>
          <p:nvPr/>
        </p:nvSpPr>
        <p:spPr>
          <a:xfrm>
            <a:off x="8184103" y="2486380"/>
            <a:ext cx="1919700" cy="707700"/>
          </a:xfrm>
          <a:prstGeom prst="rect">
            <a:avLst/>
          </a:prstGeom>
          <a:noFill/>
          <a:ln>
            <a:noFill/>
          </a:ln>
        </p:spPr>
        <p:txBody>
          <a:bodyPr anchorCtr="0" anchor="t" bIns="0" lIns="0" spcFirstLastPara="1" rIns="0" wrap="square" tIns="0">
            <a:spAutoFit/>
          </a:bodyPr>
          <a:lstStyle/>
          <a:p>
            <a:pPr indent="0" lvl="1" marL="0" marR="0" rtl="0" algn="ctr">
              <a:lnSpc>
                <a:spcPct val="160017"/>
              </a:lnSpc>
              <a:spcBef>
                <a:spcPts val="0"/>
              </a:spcBef>
              <a:spcAft>
                <a:spcPts val="0"/>
              </a:spcAft>
              <a:buClr>
                <a:srgbClr val="000000"/>
              </a:buClr>
              <a:buSzPts val="4597"/>
              <a:buFont typeface="Arial"/>
              <a:buNone/>
            </a:pPr>
            <a:r>
              <a:rPr b="1" i="0" lang="en-US" sz="4597" u="none" cap="none" strike="noStrike">
                <a:solidFill>
                  <a:srgbClr val="601A20"/>
                </a:solidFill>
                <a:latin typeface="Lato"/>
                <a:ea typeface="Lato"/>
                <a:cs typeface="Lato"/>
                <a:sym typeface="Lato"/>
              </a:rPr>
              <a:t>Part 2</a:t>
            </a:r>
            <a:endParaRPr b="0" i="0" sz="1400" u="none" cap="none" strike="noStrike">
              <a:solidFill>
                <a:srgbClr val="000000"/>
              </a:solidFill>
              <a:latin typeface="Arial"/>
              <a:ea typeface="Arial"/>
              <a:cs typeface="Arial"/>
              <a:sym typeface="Arial"/>
            </a:endParaRPr>
          </a:p>
        </p:txBody>
      </p:sp>
      <p:sp>
        <p:nvSpPr>
          <p:cNvPr id="116" name="Google Shape;116;p16"/>
          <p:cNvSpPr/>
          <p:nvPr/>
        </p:nvSpPr>
        <p:spPr>
          <a:xfrm flipH="1">
            <a:off x="13726990" y="476250"/>
            <a:ext cx="4084874" cy="4114800"/>
          </a:xfrm>
          <a:custGeom>
            <a:rect b="b" l="l" r="r" t="t"/>
            <a:pathLst>
              <a:path extrusionOk="0" h="4114800" w="4084874">
                <a:moveTo>
                  <a:pt x="4084875" y="0"/>
                </a:moveTo>
                <a:lnTo>
                  <a:pt x="0" y="0"/>
                </a:lnTo>
                <a:lnTo>
                  <a:pt x="0" y="4114800"/>
                </a:lnTo>
                <a:lnTo>
                  <a:pt x="4084875" y="4114800"/>
                </a:lnTo>
                <a:lnTo>
                  <a:pt x="4084875" y="0"/>
                </a:lnTo>
                <a:close/>
              </a:path>
            </a:pathLst>
          </a:custGeom>
          <a:blipFill rotWithShape="1">
            <a:blip r:embed="rId3">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120" name="Shape 120"/>
        <p:cNvGrpSpPr/>
        <p:nvPr/>
      </p:nvGrpSpPr>
      <p:grpSpPr>
        <a:xfrm>
          <a:off x="0" y="0"/>
          <a:ext cx="0" cy="0"/>
          <a:chOff x="0" y="0"/>
          <a:chExt cx="0" cy="0"/>
        </a:xfrm>
      </p:grpSpPr>
      <p:grpSp>
        <p:nvGrpSpPr>
          <p:cNvPr id="121" name="Google Shape;121;p17"/>
          <p:cNvGrpSpPr/>
          <p:nvPr/>
        </p:nvGrpSpPr>
        <p:grpSpPr>
          <a:xfrm>
            <a:off x="1028700" y="1019470"/>
            <a:ext cx="16230707" cy="7886454"/>
            <a:chOff x="0" y="-95250"/>
            <a:chExt cx="4274726" cy="2077077"/>
          </a:xfrm>
        </p:grpSpPr>
        <p:sp>
          <p:nvSpPr>
            <p:cNvPr id="122" name="Google Shape;122;p17"/>
            <p:cNvSpPr/>
            <p:nvPr/>
          </p:nvSpPr>
          <p:spPr>
            <a:xfrm>
              <a:off x="0" y="0"/>
              <a:ext cx="4274726" cy="1981827"/>
            </a:xfrm>
            <a:custGeom>
              <a:rect b="b" l="l" r="r" t="t"/>
              <a:pathLst>
                <a:path extrusionOk="0" h="1981827" w="4274726">
                  <a:moveTo>
                    <a:pt x="24327" y="0"/>
                  </a:moveTo>
                  <a:lnTo>
                    <a:pt x="4250399" y="0"/>
                  </a:lnTo>
                  <a:cubicBezTo>
                    <a:pt x="4263834" y="0"/>
                    <a:pt x="4274726" y="10891"/>
                    <a:pt x="4274726" y="24327"/>
                  </a:cubicBezTo>
                  <a:lnTo>
                    <a:pt x="4274726" y="1957500"/>
                  </a:lnTo>
                  <a:cubicBezTo>
                    <a:pt x="4274726" y="1970936"/>
                    <a:pt x="4263834" y="1981827"/>
                    <a:pt x="4250399" y="1981827"/>
                  </a:cubicBezTo>
                  <a:lnTo>
                    <a:pt x="24327" y="1981827"/>
                  </a:lnTo>
                  <a:cubicBezTo>
                    <a:pt x="10891" y="1981827"/>
                    <a:pt x="0" y="1970936"/>
                    <a:pt x="0" y="1957500"/>
                  </a:cubicBezTo>
                  <a:lnTo>
                    <a:pt x="0" y="24327"/>
                  </a:lnTo>
                  <a:cubicBezTo>
                    <a:pt x="0" y="10891"/>
                    <a:pt x="10891" y="0"/>
                    <a:pt x="24327" y="0"/>
                  </a:cubicBezTo>
                  <a:close/>
                </a:path>
              </a:pathLst>
            </a:custGeom>
            <a:solidFill>
              <a:srgbClr val="000000">
                <a:alpha val="0"/>
              </a:srgbClr>
            </a:solidFill>
            <a:ln cap="flat" cmpd="sng" w="38100">
              <a:solidFill>
                <a:srgbClr val="601A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7"/>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7"/>
          <p:cNvGrpSpPr/>
          <p:nvPr/>
        </p:nvGrpSpPr>
        <p:grpSpPr>
          <a:xfrm>
            <a:off x="5448621" y="261039"/>
            <a:ext cx="7390806" cy="3447965"/>
            <a:chOff x="0" y="-95250"/>
            <a:chExt cx="1946537" cy="908100"/>
          </a:xfrm>
        </p:grpSpPr>
        <p:sp>
          <p:nvSpPr>
            <p:cNvPr id="125" name="Google Shape;125;p17"/>
            <p:cNvSpPr/>
            <p:nvPr/>
          </p:nvSpPr>
          <p:spPr>
            <a:xfrm>
              <a:off x="0" y="0"/>
              <a:ext cx="1946537" cy="449676"/>
            </a:xfrm>
            <a:custGeom>
              <a:rect b="b" l="l" r="r" t="t"/>
              <a:pathLst>
                <a:path extrusionOk="0" h="449676" w="1946537">
                  <a:moveTo>
                    <a:pt x="0" y="0"/>
                  </a:moveTo>
                  <a:lnTo>
                    <a:pt x="1946537" y="0"/>
                  </a:lnTo>
                  <a:lnTo>
                    <a:pt x="1946537" y="449676"/>
                  </a:lnTo>
                  <a:lnTo>
                    <a:pt x="0" y="449676"/>
                  </a:lnTo>
                  <a:close/>
                </a:path>
              </a:pathLst>
            </a:custGeom>
            <a:solidFill>
              <a:srgbClr val="DFD3BA"/>
            </a:solidFill>
            <a:ln>
              <a:noFill/>
            </a:ln>
          </p:spPr>
        </p:sp>
        <p:sp>
          <p:nvSpPr>
            <p:cNvPr id="126" name="Google Shape;126;p17"/>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7"/>
          <p:cNvSpPr txBox="1"/>
          <p:nvPr/>
        </p:nvSpPr>
        <p:spPr>
          <a:xfrm>
            <a:off x="1567249" y="2338200"/>
            <a:ext cx="15153600" cy="5222700"/>
          </a:xfrm>
          <a:prstGeom prst="rect">
            <a:avLst/>
          </a:prstGeom>
          <a:noFill/>
          <a:ln>
            <a:noFill/>
          </a:ln>
        </p:spPr>
        <p:txBody>
          <a:bodyPr anchorCtr="0" anchor="t" bIns="0" lIns="0" spcFirstLastPara="1" rIns="0" wrap="square" tIns="0">
            <a:spAutoFit/>
          </a:bodyPr>
          <a:lstStyle/>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Mordants are metals that connect the textile fiber and the dye</a:t>
            </a:r>
            <a:endParaRPr b="0" i="0" sz="4295" u="none" cap="none" strike="noStrike">
              <a:solidFill>
                <a:srgbClr val="601A20"/>
              </a:solidFill>
              <a:latin typeface="Lato"/>
              <a:ea typeface="Lato"/>
              <a:cs typeface="Lato"/>
              <a:sym typeface="Lato"/>
            </a:endParaRPr>
          </a:p>
          <a:p>
            <a:pPr indent="-501332" lvl="1" marL="9144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They strengthen and prolong the colors by keeping them from fading in response to harsh physical conditions. </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Alum - potassium alum (KAl ₂·12 H ₂O)</a:t>
            </a:r>
            <a:endParaRPr b="0" i="0" sz="4295" u="none" cap="none" strike="noStrike">
              <a:solidFill>
                <a:srgbClr val="601A20"/>
              </a:solidFill>
              <a:latin typeface="Lato"/>
              <a:ea typeface="Lato"/>
              <a:cs typeface="Lato"/>
              <a:sym typeface="Lato"/>
            </a:endParaRPr>
          </a:p>
          <a:p>
            <a:pPr indent="0" lvl="0" marL="0" marR="0" rtl="0" algn="l">
              <a:lnSpc>
                <a:spcPct val="115000"/>
              </a:lnSpc>
              <a:spcBef>
                <a:spcPts val="0"/>
              </a:spcBef>
              <a:spcAft>
                <a:spcPts val="0"/>
              </a:spcAft>
              <a:buClr>
                <a:srgbClr val="000000"/>
              </a:buClr>
              <a:buSzPts val="4295"/>
              <a:buFont typeface="Arial"/>
              <a:buNone/>
            </a:pPr>
            <a:r>
              <a:t/>
            </a:r>
            <a:endParaRPr b="0" i="0" sz="4295" u="none" cap="none" strike="noStrike">
              <a:solidFill>
                <a:srgbClr val="601A20"/>
              </a:solidFill>
              <a:latin typeface="Lato"/>
              <a:ea typeface="Lato"/>
              <a:cs typeface="Lato"/>
              <a:sym typeface="Lato"/>
            </a:endParaRPr>
          </a:p>
          <a:p>
            <a:pPr indent="0" lvl="1" marL="0" marR="0" rtl="0" algn="ctr">
              <a:lnSpc>
                <a:spcPct val="115000"/>
              </a:lnSpc>
              <a:spcBef>
                <a:spcPts val="0"/>
              </a:spcBef>
              <a:spcAft>
                <a:spcPts val="0"/>
              </a:spcAft>
              <a:buClr>
                <a:srgbClr val="000000"/>
              </a:buClr>
              <a:buSzPts val="4295"/>
              <a:buFont typeface="Arial"/>
              <a:buNone/>
            </a:pPr>
            <a:r>
              <a:t/>
            </a:r>
            <a:endParaRPr b="0" i="0" sz="4295" u="none" cap="none" strike="noStrike">
              <a:solidFill>
                <a:srgbClr val="601A20"/>
              </a:solidFill>
              <a:latin typeface="Lato"/>
              <a:ea typeface="Lato"/>
              <a:cs typeface="Lato"/>
              <a:sym typeface="Lato"/>
            </a:endParaRPr>
          </a:p>
          <a:p>
            <a:pPr indent="0" lvl="1" marL="0" marR="0" rtl="0" algn="ctr">
              <a:lnSpc>
                <a:spcPct val="115000"/>
              </a:lnSpc>
              <a:spcBef>
                <a:spcPts val="0"/>
              </a:spcBef>
              <a:spcAft>
                <a:spcPts val="0"/>
              </a:spcAft>
              <a:buClr>
                <a:srgbClr val="000000"/>
              </a:buClr>
              <a:buSzPts val="4295"/>
              <a:buFont typeface="Arial"/>
              <a:buNone/>
            </a:pPr>
            <a:r>
              <a:t/>
            </a:r>
            <a:endParaRPr b="0" i="0" sz="4295" u="none" cap="none" strike="noStrike">
              <a:solidFill>
                <a:srgbClr val="601A20"/>
              </a:solidFill>
              <a:latin typeface="Lato"/>
              <a:ea typeface="Lato"/>
              <a:cs typeface="Lato"/>
              <a:sym typeface="Lato"/>
            </a:endParaRPr>
          </a:p>
        </p:txBody>
      </p:sp>
      <p:sp>
        <p:nvSpPr>
          <p:cNvPr id="128" name="Google Shape;128;p17"/>
          <p:cNvSpPr txBox="1"/>
          <p:nvPr/>
        </p:nvSpPr>
        <p:spPr>
          <a:xfrm>
            <a:off x="5785157" y="622694"/>
            <a:ext cx="6717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601A20"/>
                </a:solidFill>
                <a:latin typeface="Playfair Display Black"/>
                <a:ea typeface="Playfair Display Black"/>
                <a:cs typeface="Playfair Display Black"/>
                <a:sym typeface="Playfair Display Black"/>
              </a:rPr>
              <a:t>Mordant</a:t>
            </a:r>
            <a:endParaRPr b="0" i="0" sz="1400" u="none" cap="none" strike="noStrike">
              <a:solidFill>
                <a:srgbClr val="000000"/>
              </a:solidFill>
              <a:latin typeface="Arial"/>
              <a:ea typeface="Arial"/>
              <a:cs typeface="Arial"/>
              <a:sym typeface="Arial"/>
            </a:endParaRPr>
          </a:p>
        </p:txBody>
      </p:sp>
      <p:pic>
        <p:nvPicPr>
          <p:cNvPr id="129" name="Google Shape;129;p17"/>
          <p:cNvPicPr preferRelativeResize="0"/>
          <p:nvPr/>
        </p:nvPicPr>
        <p:blipFill rotWithShape="1">
          <a:blip r:embed="rId3">
            <a:alphaModFix/>
          </a:blip>
          <a:srcRect b="31329" l="0" r="0" t="32887"/>
          <a:stretch/>
        </p:blipFill>
        <p:spPr>
          <a:xfrm>
            <a:off x="5050987" y="5563875"/>
            <a:ext cx="8185925" cy="2929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133" name="Shape 133"/>
        <p:cNvGrpSpPr/>
        <p:nvPr/>
      </p:nvGrpSpPr>
      <p:grpSpPr>
        <a:xfrm>
          <a:off x="0" y="0"/>
          <a:ext cx="0" cy="0"/>
          <a:chOff x="0" y="0"/>
          <a:chExt cx="0" cy="0"/>
        </a:xfrm>
      </p:grpSpPr>
      <p:pic>
        <p:nvPicPr>
          <p:cNvPr id="134" name="Google Shape;134;p18"/>
          <p:cNvPicPr preferRelativeResize="0"/>
          <p:nvPr/>
        </p:nvPicPr>
        <p:blipFill rotWithShape="1">
          <a:blip r:embed="rId3">
            <a:alphaModFix/>
          </a:blip>
          <a:srcRect b="0" l="0" r="0" t="0"/>
          <a:stretch/>
        </p:blipFill>
        <p:spPr>
          <a:xfrm>
            <a:off x="1557325" y="890575"/>
            <a:ext cx="15173325" cy="8505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138" name="Shape 138"/>
        <p:cNvGrpSpPr/>
        <p:nvPr/>
      </p:nvGrpSpPr>
      <p:grpSpPr>
        <a:xfrm>
          <a:off x="0" y="0"/>
          <a:ext cx="0" cy="0"/>
          <a:chOff x="0" y="0"/>
          <a:chExt cx="0" cy="0"/>
        </a:xfrm>
      </p:grpSpPr>
      <p:grpSp>
        <p:nvGrpSpPr>
          <p:cNvPr id="139" name="Google Shape;139;p19"/>
          <p:cNvGrpSpPr/>
          <p:nvPr/>
        </p:nvGrpSpPr>
        <p:grpSpPr>
          <a:xfrm>
            <a:off x="1028700" y="1019470"/>
            <a:ext cx="16230707" cy="7886454"/>
            <a:chOff x="0" y="-95250"/>
            <a:chExt cx="4274726" cy="2077077"/>
          </a:xfrm>
        </p:grpSpPr>
        <p:sp>
          <p:nvSpPr>
            <p:cNvPr id="140" name="Google Shape;140;p19"/>
            <p:cNvSpPr/>
            <p:nvPr/>
          </p:nvSpPr>
          <p:spPr>
            <a:xfrm>
              <a:off x="0" y="0"/>
              <a:ext cx="4274726" cy="1981827"/>
            </a:xfrm>
            <a:custGeom>
              <a:rect b="b" l="l" r="r" t="t"/>
              <a:pathLst>
                <a:path extrusionOk="0" h="1981827" w="4274726">
                  <a:moveTo>
                    <a:pt x="24327" y="0"/>
                  </a:moveTo>
                  <a:lnTo>
                    <a:pt x="4250399" y="0"/>
                  </a:lnTo>
                  <a:cubicBezTo>
                    <a:pt x="4263834" y="0"/>
                    <a:pt x="4274726" y="10891"/>
                    <a:pt x="4274726" y="24327"/>
                  </a:cubicBezTo>
                  <a:lnTo>
                    <a:pt x="4274726" y="1957500"/>
                  </a:lnTo>
                  <a:cubicBezTo>
                    <a:pt x="4274726" y="1970936"/>
                    <a:pt x="4263834" y="1981827"/>
                    <a:pt x="4250399" y="1981827"/>
                  </a:cubicBezTo>
                  <a:lnTo>
                    <a:pt x="24327" y="1981827"/>
                  </a:lnTo>
                  <a:cubicBezTo>
                    <a:pt x="10891" y="1981827"/>
                    <a:pt x="0" y="1970936"/>
                    <a:pt x="0" y="1957500"/>
                  </a:cubicBezTo>
                  <a:lnTo>
                    <a:pt x="0" y="24327"/>
                  </a:lnTo>
                  <a:cubicBezTo>
                    <a:pt x="0" y="10891"/>
                    <a:pt x="10891" y="0"/>
                    <a:pt x="24327" y="0"/>
                  </a:cubicBezTo>
                  <a:close/>
                </a:path>
              </a:pathLst>
            </a:custGeom>
            <a:solidFill>
              <a:srgbClr val="000000">
                <a:alpha val="0"/>
              </a:srgbClr>
            </a:solidFill>
            <a:ln cap="flat" cmpd="sng" w="38100">
              <a:solidFill>
                <a:srgbClr val="601A2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9"/>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9"/>
          <p:cNvGrpSpPr/>
          <p:nvPr/>
        </p:nvGrpSpPr>
        <p:grpSpPr>
          <a:xfrm>
            <a:off x="5448621" y="261039"/>
            <a:ext cx="7390806" cy="3447965"/>
            <a:chOff x="0" y="-95250"/>
            <a:chExt cx="1946537" cy="908100"/>
          </a:xfrm>
        </p:grpSpPr>
        <p:sp>
          <p:nvSpPr>
            <p:cNvPr id="143" name="Google Shape;143;p19"/>
            <p:cNvSpPr/>
            <p:nvPr/>
          </p:nvSpPr>
          <p:spPr>
            <a:xfrm>
              <a:off x="0" y="0"/>
              <a:ext cx="1946537" cy="449676"/>
            </a:xfrm>
            <a:custGeom>
              <a:rect b="b" l="l" r="r" t="t"/>
              <a:pathLst>
                <a:path extrusionOk="0" h="449676" w="1946537">
                  <a:moveTo>
                    <a:pt x="0" y="0"/>
                  </a:moveTo>
                  <a:lnTo>
                    <a:pt x="1946537" y="0"/>
                  </a:lnTo>
                  <a:lnTo>
                    <a:pt x="1946537" y="449676"/>
                  </a:lnTo>
                  <a:lnTo>
                    <a:pt x="0" y="449676"/>
                  </a:lnTo>
                  <a:close/>
                </a:path>
              </a:pathLst>
            </a:custGeom>
            <a:solidFill>
              <a:srgbClr val="DFD3BA"/>
            </a:solidFill>
            <a:ln>
              <a:noFill/>
            </a:ln>
          </p:spPr>
        </p:sp>
        <p:sp>
          <p:nvSpPr>
            <p:cNvPr id="144" name="Google Shape;144;p19"/>
            <p:cNvSpPr txBox="1"/>
            <p:nvPr/>
          </p:nvSpPr>
          <p:spPr>
            <a:xfrm>
              <a:off x="0" y="-95250"/>
              <a:ext cx="812700" cy="908100"/>
            </a:xfrm>
            <a:prstGeom prst="rect">
              <a:avLst/>
            </a:prstGeom>
            <a:noFill/>
            <a:ln>
              <a:noFill/>
            </a:ln>
          </p:spPr>
          <p:txBody>
            <a:bodyPr anchorCtr="0" anchor="ctr" bIns="50800" lIns="50800" spcFirstLastPara="1" rIns="50800" wrap="square" tIns="50800">
              <a:noAutofit/>
            </a:bodyPr>
            <a:lstStyle/>
            <a:p>
              <a:pPr indent="0" lvl="0" marL="0" marR="0" rtl="0" algn="ctr">
                <a:lnSpc>
                  <a:spcPct val="1955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9"/>
          <p:cNvSpPr txBox="1"/>
          <p:nvPr/>
        </p:nvSpPr>
        <p:spPr>
          <a:xfrm>
            <a:off x="1567249" y="2338200"/>
            <a:ext cx="15153600" cy="7185000"/>
          </a:xfrm>
          <a:prstGeom prst="rect">
            <a:avLst/>
          </a:prstGeom>
          <a:noFill/>
          <a:ln>
            <a:noFill/>
          </a:ln>
        </p:spPr>
        <p:txBody>
          <a:bodyPr anchorCtr="0" anchor="t" bIns="0" lIns="0" spcFirstLastPara="1" rIns="0" wrap="square" tIns="0">
            <a:spAutoFit/>
          </a:bodyPr>
          <a:lstStyle/>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Measure out water into pot</a:t>
            </a:r>
            <a:endParaRPr b="0" i="0" sz="4295" u="none" cap="none" strike="noStrike">
              <a:solidFill>
                <a:srgbClr val="601A20"/>
              </a:solidFill>
              <a:latin typeface="Lato"/>
              <a:ea typeface="Lato"/>
              <a:cs typeface="Lato"/>
              <a:sym typeface="Lato"/>
            </a:endParaRPr>
          </a:p>
          <a:p>
            <a:pPr indent="-387032" lvl="1" marL="914400" marR="0" rtl="0" algn="l">
              <a:lnSpc>
                <a:spcPct val="115000"/>
              </a:lnSpc>
              <a:spcBef>
                <a:spcPts val="0"/>
              </a:spcBef>
              <a:spcAft>
                <a:spcPts val="0"/>
              </a:spcAft>
              <a:buClr>
                <a:srgbClr val="601A20"/>
              </a:buClr>
              <a:buSzPts val="2495"/>
              <a:buFont typeface="Lato"/>
              <a:buChar char="○"/>
            </a:pPr>
            <a:r>
              <a:rPr b="0" i="0" lang="en-US" sz="2495" u="none" cap="none" strike="noStrike">
                <a:solidFill>
                  <a:srgbClr val="601A20"/>
                </a:solidFill>
                <a:latin typeface="Lato"/>
                <a:ea typeface="Lato"/>
                <a:cs typeface="Lato"/>
                <a:sym typeface="Lato"/>
              </a:rPr>
              <a:t>1g Textile (weight of fiber - WOF) :  0.2g mordant (alum) : 50g water</a:t>
            </a:r>
            <a:endParaRPr b="0" i="0" sz="24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Add alum and stir</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Place beaker onto hot plate and turn on to medium-low</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Sti</a:t>
            </a:r>
            <a:r>
              <a:rPr lang="en-US" sz="4295">
                <a:solidFill>
                  <a:srgbClr val="601A20"/>
                </a:solidFill>
                <a:latin typeface="Lato"/>
                <a:ea typeface="Lato"/>
                <a:cs typeface="Lato"/>
                <a:sym typeface="Lato"/>
              </a:rPr>
              <a:t>r</a:t>
            </a:r>
            <a:r>
              <a:rPr b="0" i="0" lang="en-US" sz="4295" u="none" cap="none" strike="noStrike">
                <a:solidFill>
                  <a:srgbClr val="601A20"/>
                </a:solidFill>
                <a:latin typeface="Lato"/>
                <a:ea typeface="Lato"/>
                <a:cs typeface="Lato"/>
                <a:sym typeface="Lato"/>
              </a:rPr>
              <a:t> to dissolve alum in the water</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Add textiles when alum solution reaches 70º C</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Heat the textiles for 30 minutes at 80-90º C, stirring occasionally to ensure homogenous absorption</a:t>
            </a:r>
            <a:endParaRPr b="0" i="0" sz="4295" u="none" cap="none" strike="noStrike">
              <a:solidFill>
                <a:srgbClr val="601A20"/>
              </a:solidFill>
              <a:latin typeface="Lato"/>
              <a:ea typeface="Lato"/>
              <a:cs typeface="Lato"/>
              <a:sym typeface="Lato"/>
            </a:endParaRPr>
          </a:p>
          <a:p>
            <a:pPr indent="-457200" lvl="0" marL="457200" marR="0" rtl="0" algn="l">
              <a:lnSpc>
                <a:spcPct val="115000"/>
              </a:lnSpc>
              <a:spcBef>
                <a:spcPts val="0"/>
              </a:spcBef>
              <a:spcAft>
                <a:spcPts val="0"/>
              </a:spcAft>
              <a:buClr>
                <a:srgbClr val="601A20"/>
              </a:buClr>
              <a:buSzPts val="4295"/>
              <a:buFont typeface="Lato"/>
              <a:buChar char="●"/>
            </a:pPr>
            <a:r>
              <a:rPr b="0" i="0" lang="en-US" sz="4295" u="none" cap="none" strike="noStrike">
                <a:solidFill>
                  <a:srgbClr val="601A20"/>
                </a:solidFill>
                <a:latin typeface="Lato"/>
                <a:ea typeface="Lato"/>
                <a:cs typeface="Lato"/>
                <a:sym typeface="Lato"/>
              </a:rPr>
              <a:t>Remove textiles, rinsing them thoroughly in </a:t>
            </a:r>
            <a:r>
              <a:rPr lang="en-US" sz="4295">
                <a:solidFill>
                  <a:srgbClr val="601A20"/>
                </a:solidFill>
                <a:latin typeface="Lato"/>
                <a:ea typeface="Lato"/>
                <a:cs typeface="Lato"/>
                <a:sym typeface="Lato"/>
              </a:rPr>
              <a:t>cold water</a:t>
            </a:r>
            <a:endParaRPr b="0" i="0" sz="4295" u="none" cap="none" strike="noStrike">
              <a:solidFill>
                <a:srgbClr val="601A20"/>
              </a:solidFill>
              <a:latin typeface="Lato"/>
              <a:ea typeface="Lato"/>
              <a:cs typeface="Lato"/>
              <a:sym typeface="Lato"/>
            </a:endParaRPr>
          </a:p>
          <a:p>
            <a:pPr indent="0" lvl="1" marL="0" marR="0" rtl="0" algn="l">
              <a:lnSpc>
                <a:spcPct val="115000"/>
              </a:lnSpc>
              <a:spcBef>
                <a:spcPts val="0"/>
              </a:spcBef>
              <a:spcAft>
                <a:spcPts val="0"/>
              </a:spcAft>
              <a:buClr>
                <a:srgbClr val="000000"/>
              </a:buClr>
              <a:buSzPts val="4295"/>
              <a:buFont typeface="Arial"/>
              <a:buNone/>
            </a:pPr>
            <a:r>
              <a:t/>
            </a:r>
            <a:endParaRPr b="0" i="0" sz="4295" u="none" cap="none" strike="noStrike">
              <a:solidFill>
                <a:srgbClr val="601A20"/>
              </a:solidFill>
              <a:latin typeface="Lato"/>
              <a:ea typeface="Lato"/>
              <a:cs typeface="Lato"/>
              <a:sym typeface="Lato"/>
            </a:endParaRPr>
          </a:p>
        </p:txBody>
      </p:sp>
      <p:sp>
        <p:nvSpPr>
          <p:cNvPr id="146" name="Google Shape;146;p19"/>
          <p:cNvSpPr txBox="1"/>
          <p:nvPr/>
        </p:nvSpPr>
        <p:spPr>
          <a:xfrm>
            <a:off x="5785157" y="622694"/>
            <a:ext cx="6717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601A20"/>
                </a:solidFill>
                <a:latin typeface="Playfair Display Black"/>
                <a:ea typeface="Playfair Display Black"/>
                <a:cs typeface="Playfair Display Black"/>
                <a:sym typeface="Playfair Display Black"/>
              </a:rPr>
              <a:t>Mordant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1A20"/>
        </a:solidFill>
      </p:bgPr>
    </p:bg>
    <p:spTree>
      <p:nvGrpSpPr>
        <p:cNvPr id="150" name="Shape 150"/>
        <p:cNvGrpSpPr/>
        <p:nvPr/>
      </p:nvGrpSpPr>
      <p:grpSpPr>
        <a:xfrm>
          <a:off x="0" y="0"/>
          <a:ext cx="0" cy="0"/>
          <a:chOff x="0" y="0"/>
          <a:chExt cx="0" cy="0"/>
        </a:xfrm>
      </p:grpSpPr>
      <p:sp>
        <p:nvSpPr>
          <p:cNvPr id="151" name="Google Shape;151;p20"/>
          <p:cNvSpPr/>
          <p:nvPr/>
        </p:nvSpPr>
        <p:spPr>
          <a:xfrm flipH="1">
            <a:off x="13726990" y="476250"/>
            <a:ext cx="4084874" cy="4114800"/>
          </a:xfrm>
          <a:custGeom>
            <a:rect b="b" l="l" r="r" t="t"/>
            <a:pathLst>
              <a:path extrusionOk="0" h="4114800" w="4084874">
                <a:moveTo>
                  <a:pt x="4084875" y="0"/>
                </a:moveTo>
                <a:lnTo>
                  <a:pt x="0" y="0"/>
                </a:lnTo>
                <a:lnTo>
                  <a:pt x="0" y="4114800"/>
                </a:lnTo>
                <a:lnTo>
                  <a:pt x="4084875" y="4114800"/>
                </a:lnTo>
                <a:lnTo>
                  <a:pt x="4084875" y="0"/>
                </a:lnTo>
                <a:close/>
              </a:path>
            </a:pathLst>
          </a:custGeom>
          <a:blipFill rotWithShape="1">
            <a:blip r:embed="rId3">
              <a:alphaModFix/>
            </a:blip>
            <a:stretch>
              <a:fillRect b="0" l="0" r="0" t="0"/>
            </a:stretch>
          </a:blipFill>
          <a:ln>
            <a:noFill/>
          </a:ln>
        </p:spPr>
      </p:sp>
      <p:sp>
        <p:nvSpPr>
          <p:cNvPr id="152" name="Google Shape;152;p20"/>
          <p:cNvSpPr txBox="1"/>
          <p:nvPr/>
        </p:nvSpPr>
        <p:spPr>
          <a:xfrm>
            <a:off x="1028700" y="3909145"/>
            <a:ext cx="16230600" cy="143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300"/>
              <a:buFont typeface="Arial"/>
              <a:buNone/>
            </a:pPr>
            <a:r>
              <a:rPr b="0" i="0" lang="en-US" sz="9300" u="none" cap="none" strike="noStrike">
                <a:solidFill>
                  <a:srgbClr val="DFD3BA"/>
                </a:solidFill>
                <a:latin typeface="Playfair Display Black"/>
                <a:ea typeface="Playfair Display Black"/>
                <a:cs typeface="Playfair Display Black"/>
                <a:sym typeface="Playfair Display Black"/>
              </a:rPr>
              <a:t>Cochineal</a:t>
            </a:r>
            <a:endParaRPr b="0" i="0" sz="1400" u="none" cap="none" strike="noStrike">
              <a:solidFill>
                <a:srgbClr val="000000"/>
              </a:solidFill>
              <a:latin typeface="Arial"/>
              <a:ea typeface="Arial"/>
              <a:cs typeface="Arial"/>
              <a:sym typeface="Arial"/>
            </a:endParaRPr>
          </a:p>
        </p:txBody>
      </p:sp>
      <p:sp>
        <p:nvSpPr>
          <p:cNvPr id="153" name="Google Shape;153;p20"/>
          <p:cNvSpPr txBox="1"/>
          <p:nvPr/>
        </p:nvSpPr>
        <p:spPr>
          <a:xfrm>
            <a:off x="4803814" y="6007683"/>
            <a:ext cx="8680500" cy="960300"/>
          </a:xfrm>
          <a:prstGeom prst="rect">
            <a:avLst/>
          </a:prstGeom>
          <a:noFill/>
          <a:ln>
            <a:noFill/>
          </a:ln>
        </p:spPr>
        <p:txBody>
          <a:bodyPr anchorCtr="0" anchor="t" bIns="0" lIns="0" spcFirstLastPara="1" rIns="0" wrap="square" tIns="0">
            <a:spAutoFit/>
          </a:bodyPr>
          <a:lstStyle/>
          <a:p>
            <a:pPr indent="0" lvl="1" marL="0" marR="0" rtl="0" algn="ctr">
              <a:lnSpc>
                <a:spcPct val="160025"/>
              </a:lnSpc>
              <a:spcBef>
                <a:spcPts val="0"/>
              </a:spcBef>
              <a:spcAft>
                <a:spcPts val="0"/>
              </a:spcAft>
              <a:buClr>
                <a:srgbClr val="000000"/>
              </a:buClr>
              <a:buSzPts val="2399"/>
              <a:buFont typeface="Arial"/>
              <a:buNone/>
            </a:pPr>
            <a:r>
              <a:rPr b="0" i="0" lang="en-US" sz="2399" u="none" cap="none" strike="noStrike">
                <a:solidFill>
                  <a:srgbClr val="DFD3BA"/>
                </a:solidFill>
                <a:latin typeface="Lato"/>
                <a:ea typeface="Lato"/>
                <a:cs typeface="Lato"/>
                <a:sym typeface="Lato"/>
              </a:rPr>
              <a:t>Art</a:t>
            </a:r>
            <a:r>
              <a:rPr lang="en-US" sz="2399">
                <a:solidFill>
                  <a:srgbClr val="DFD3BA"/>
                </a:solidFill>
                <a:latin typeface="Lato"/>
                <a:ea typeface="Lato"/>
                <a:cs typeface="Lato"/>
                <a:sym typeface="Lato"/>
              </a:rPr>
              <a:t> His</a:t>
            </a:r>
            <a:r>
              <a:rPr b="0" i="0" lang="en-US" sz="2399" u="none" cap="none" strike="noStrike">
                <a:solidFill>
                  <a:srgbClr val="DFD3BA"/>
                </a:solidFill>
                <a:latin typeface="Lato"/>
                <a:ea typeface="Lato"/>
                <a:cs typeface="Lato"/>
                <a:sym typeface="Lato"/>
              </a:rPr>
              <a:t>tory and Environmental Biology</a:t>
            </a:r>
            <a:endParaRPr b="0" i="0" sz="2399" u="none" cap="none" strike="noStrike">
              <a:solidFill>
                <a:srgbClr val="DFD3BA"/>
              </a:solidFill>
              <a:latin typeface="Lato"/>
              <a:ea typeface="Lato"/>
              <a:cs typeface="Lato"/>
              <a:sym typeface="Lato"/>
            </a:endParaRPr>
          </a:p>
          <a:p>
            <a:pPr indent="0" lvl="1" marL="0" marR="0" rtl="0" algn="l">
              <a:lnSpc>
                <a:spcPct val="160025"/>
              </a:lnSpc>
              <a:spcBef>
                <a:spcPts val="0"/>
              </a:spcBef>
              <a:spcAft>
                <a:spcPts val="0"/>
              </a:spcAft>
              <a:buClr>
                <a:srgbClr val="000000"/>
              </a:buClr>
              <a:buSzPts val="2399"/>
              <a:buFont typeface="Arial"/>
              <a:buNone/>
            </a:pPr>
            <a:r>
              <a:t/>
            </a:r>
            <a:endParaRPr b="0" i="0" sz="2399" u="none" cap="none" strike="noStrike">
              <a:solidFill>
                <a:srgbClr val="DFD3BA"/>
              </a:solidFill>
              <a:latin typeface="Lato"/>
              <a:ea typeface="Lato"/>
              <a:cs typeface="Lato"/>
              <a:sym typeface="Lato"/>
            </a:endParaRPr>
          </a:p>
        </p:txBody>
      </p:sp>
      <p:sp>
        <p:nvSpPr>
          <p:cNvPr id="154" name="Google Shape;154;p20"/>
          <p:cNvSpPr/>
          <p:nvPr/>
        </p:nvSpPr>
        <p:spPr>
          <a:xfrm>
            <a:off x="476250" y="476250"/>
            <a:ext cx="4084874" cy="4114800"/>
          </a:xfrm>
          <a:custGeom>
            <a:rect b="b" l="l" r="r" t="t"/>
            <a:pathLst>
              <a:path extrusionOk="0" h="4114800" w="4084874">
                <a:moveTo>
                  <a:pt x="0" y="0"/>
                </a:moveTo>
                <a:lnTo>
                  <a:pt x="4084874" y="0"/>
                </a:lnTo>
                <a:lnTo>
                  <a:pt x="4084874" y="4114800"/>
                </a:lnTo>
                <a:lnTo>
                  <a:pt x="0" y="4114800"/>
                </a:lnTo>
                <a:lnTo>
                  <a:pt x="0" y="0"/>
                </a:lnTo>
                <a:close/>
              </a:path>
            </a:pathLst>
          </a:custGeom>
          <a:blipFill rotWithShape="1">
            <a:blip r:embed="rId3">
              <a:alphaModFix/>
            </a:blip>
            <a:stretch>
              <a:fillRect b="0" l="0" r="0" t="0"/>
            </a:stretch>
          </a:blipFill>
          <a:ln>
            <a:noFill/>
          </a:ln>
        </p:spPr>
      </p:sp>
      <p:sp>
        <p:nvSpPr>
          <p:cNvPr id="155" name="Google Shape;155;p20"/>
          <p:cNvSpPr txBox="1"/>
          <p:nvPr/>
        </p:nvSpPr>
        <p:spPr>
          <a:xfrm>
            <a:off x="8184103" y="2486380"/>
            <a:ext cx="1919700" cy="215400"/>
          </a:xfrm>
          <a:prstGeom prst="rect">
            <a:avLst/>
          </a:prstGeom>
          <a:noFill/>
          <a:ln>
            <a:noFill/>
          </a:ln>
        </p:spPr>
        <p:txBody>
          <a:bodyPr anchorCtr="0" anchor="t" bIns="0" lIns="0" spcFirstLastPara="1" rIns="0" wrap="square" tIns="0">
            <a:spAutoFit/>
          </a:bodyPr>
          <a:lstStyle/>
          <a:p>
            <a:pPr indent="0" lvl="1" marL="0" marR="0" rtl="0" algn="ctr">
              <a:lnSpc>
                <a:spcPct val="160017"/>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D3BA"/>
        </a:solidFill>
      </p:bgPr>
    </p:bg>
    <p:spTree>
      <p:nvGrpSpPr>
        <p:cNvPr id="159" name="Shape 159"/>
        <p:cNvGrpSpPr/>
        <p:nvPr/>
      </p:nvGrpSpPr>
      <p:grpSpPr>
        <a:xfrm>
          <a:off x="0" y="0"/>
          <a:ext cx="0" cy="0"/>
          <a:chOff x="0" y="0"/>
          <a:chExt cx="0" cy="0"/>
        </a:xfrm>
      </p:grpSpPr>
      <p:sp>
        <p:nvSpPr>
          <p:cNvPr id="160" name="Google Shape;160;p21"/>
          <p:cNvSpPr txBox="1"/>
          <p:nvPr/>
        </p:nvSpPr>
        <p:spPr>
          <a:xfrm>
            <a:off x="6220200" y="9210725"/>
            <a:ext cx="5847600" cy="861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603"/>
              <a:buFont typeface="Arial"/>
              <a:buNone/>
            </a:pPr>
            <a:r>
              <a:rPr b="0" i="0" lang="en-US" sz="2603" u="none" cap="none" strike="noStrike">
                <a:solidFill>
                  <a:srgbClr val="601A20"/>
                </a:solidFill>
                <a:latin typeface="Lato"/>
                <a:ea typeface="Lato"/>
                <a:cs typeface="Lato"/>
                <a:sym typeface="Lato"/>
              </a:rPr>
              <a:t> Textile fragment with faces and birds. Peru, 4th-6th century</a:t>
            </a:r>
            <a:endParaRPr b="0" i="0" sz="2603" u="none" cap="none" strike="noStrike">
              <a:solidFill>
                <a:srgbClr val="601A20"/>
              </a:solidFill>
              <a:latin typeface="Lato"/>
              <a:ea typeface="Lato"/>
              <a:cs typeface="Lato"/>
              <a:sym typeface="Lato"/>
            </a:endParaRPr>
          </a:p>
        </p:txBody>
      </p:sp>
      <p:pic>
        <p:nvPicPr>
          <p:cNvPr id="161" name="Google Shape;161;p21"/>
          <p:cNvPicPr preferRelativeResize="0"/>
          <p:nvPr/>
        </p:nvPicPr>
        <p:blipFill rotWithShape="1">
          <a:blip r:embed="rId3">
            <a:alphaModFix/>
          </a:blip>
          <a:srcRect b="0" l="0" r="0" t="0"/>
          <a:stretch/>
        </p:blipFill>
        <p:spPr>
          <a:xfrm>
            <a:off x="5367350" y="152400"/>
            <a:ext cx="7553297" cy="8905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